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oboto"/>
      <p:regular r:id="rId34"/>
      <p:bold r:id="rId35"/>
      <p:italic r:id="rId36"/>
      <p:boldItalic r:id="rId37"/>
    </p:embeddedFont>
    <p:embeddedFont>
      <p:font typeface="Poppins"/>
      <p:regular r:id="rId38"/>
      <p:bold r:id="rId39"/>
      <p:italic r:id="rId40"/>
      <p:boldItalic r:id="rId41"/>
    </p:embeddedFont>
    <p:embeddedFont>
      <p:font typeface="Bebas Neue"/>
      <p:regular r:id="rId42"/>
    </p:embeddedFont>
    <p:embeddedFont>
      <p:font typeface="Poppins SemiBold"/>
      <p:regular r:id="rId43"/>
      <p:bold r:id="rId44"/>
      <p:italic r:id="rId45"/>
      <p:boldItalic r:id="rId46"/>
    </p:embeddedFont>
    <p:embeddedFont>
      <p:font typeface="PT Sans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D3D4729-2568-43A6-AC43-408F0C51E2A0}">
  <a:tblStyle styleId="{4D3D4729-2568-43A6-AC43-408F0C51E2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italic.fntdata"/><Relationship Id="rId42" Type="http://schemas.openxmlformats.org/officeDocument/2006/relationships/font" Target="fonts/BebasNeue-regular.fntdata"/><Relationship Id="rId41" Type="http://schemas.openxmlformats.org/officeDocument/2006/relationships/font" Target="fonts/Poppins-boldItalic.fntdata"/><Relationship Id="rId44" Type="http://schemas.openxmlformats.org/officeDocument/2006/relationships/font" Target="fonts/PoppinsSemiBold-bold.fntdata"/><Relationship Id="rId43" Type="http://schemas.openxmlformats.org/officeDocument/2006/relationships/font" Target="fonts/PoppinsSemiBold-regular.fntdata"/><Relationship Id="rId46" Type="http://schemas.openxmlformats.org/officeDocument/2006/relationships/font" Target="fonts/PoppinsSemiBold-boldItalic.fntdata"/><Relationship Id="rId45" Type="http://schemas.openxmlformats.org/officeDocument/2006/relationships/font" Target="fonts/PoppinsSemiBold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TSans-bold.fntdata"/><Relationship Id="rId47" Type="http://schemas.openxmlformats.org/officeDocument/2006/relationships/font" Target="fonts/PTSans-regular.fntdata"/><Relationship Id="rId49" Type="http://schemas.openxmlformats.org/officeDocument/2006/relationships/font" Target="fonts/PT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Roboto-bold.fntdata"/><Relationship Id="rId34" Type="http://schemas.openxmlformats.org/officeDocument/2006/relationships/font" Target="fonts/Roboto-regular.fntdata"/><Relationship Id="rId37" Type="http://schemas.openxmlformats.org/officeDocument/2006/relationships/font" Target="fonts/Roboto-boldItalic.fntdata"/><Relationship Id="rId36" Type="http://schemas.openxmlformats.org/officeDocument/2006/relationships/font" Target="fonts/Roboto-italic.fntdata"/><Relationship Id="rId39" Type="http://schemas.openxmlformats.org/officeDocument/2006/relationships/font" Target="fonts/Poppins-bold.fntdata"/><Relationship Id="rId38" Type="http://schemas.openxmlformats.org/officeDocument/2006/relationships/font" Target="fonts/Poppins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PT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2da052de2e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2da052de2e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2da052de2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2da052de2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b108d6eed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b108d6eed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a9055e6b0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a9055e6b0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aedc9fe51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aedc9fe51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b108d6ee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b108d6ee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b24fe953ab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b24fe953ab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b24fe953ab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b24fe953ab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a5a4d56a3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a5a4d56a3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aedc9fe515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1aedc9fe515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b108d6eed9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b108d6eed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d4e97ef00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2d4e97ef00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b108d6eed9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b108d6eed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b115064cf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b115064cf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1b24fe953ab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1b24fe953ab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b24fe953ab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1b24fe953ab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b24fe953ab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b24fe953ab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b24fe953ab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1b24fe953ab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1b24fe953a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1b24fe953a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12cdc6cee93_0_1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12cdc6cee93_0_1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2cdc6cee93_0_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12cdc6cee93_0_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2da052de2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2da052de2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2d4e97ef00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2d4e97ef00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2da052de2e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2da052de2e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8c738c58d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8c738c58d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8c738c58d5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8c738c58d5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8c738c58d5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8c738c58d5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8c738c58d5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8c738c58d5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012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926475" y="1039950"/>
            <a:ext cx="4649100" cy="19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7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926475" y="3373050"/>
            <a:ext cx="2656200" cy="7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66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>
            <p:ph hasCustomPrompt="1" type="title"/>
          </p:nvPr>
        </p:nvSpPr>
        <p:spPr>
          <a:xfrm>
            <a:off x="3321475" y="1384463"/>
            <a:ext cx="5109300" cy="156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10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2" name="Google Shape;62;p11"/>
          <p:cNvSpPr txBox="1"/>
          <p:nvPr>
            <p:ph idx="1" type="subTitle"/>
          </p:nvPr>
        </p:nvSpPr>
        <p:spPr>
          <a:xfrm>
            <a:off x="3321475" y="3187388"/>
            <a:ext cx="5109300" cy="3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3" name="Google Shape;63;p11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1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1"/>
          <p:cNvSpPr/>
          <p:nvPr/>
        </p:nvSpPr>
        <p:spPr>
          <a:xfrm>
            <a:off x="6268075" y="42199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1"/>
          <p:cNvSpPr/>
          <p:nvPr/>
        </p:nvSpPr>
        <p:spPr>
          <a:xfrm>
            <a:off x="5130775" y="45560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0800025" scaled="0"/>
        </a:gra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1772463" y="1654725"/>
            <a:ext cx="2638500" cy="3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0" name="Google Shape;70;p13"/>
          <p:cNvSpPr txBox="1"/>
          <p:nvPr>
            <p:ph idx="1" type="subTitle"/>
          </p:nvPr>
        </p:nvSpPr>
        <p:spPr>
          <a:xfrm>
            <a:off x="1772463" y="2012990"/>
            <a:ext cx="2638500" cy="52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2" type="title"/>
          </p:nvPr>
        </p:nvSpPr>
        <p:spPr>
          <a:xfrm>
            <a:off x="5474937" y="1654725"/>
            <a:ext cx="2638500" cy="3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2" name="Google Shape;72;p13"/>
          <p:cNvSpPr txBox="1"/>
          <p:nvPr>
            <p:ph idx="3" type="subTitle"/>
          </p:nvPr>
        </p:nvSpPr>
        <p:spPr>
          <a:xfrm>
            <a:off x="5474937" y="2012990"/>
            <a:ext cx="2638500" cy="52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hasCustomPrompt="1" idx="4" type="title"/>
          </p:nvPr>
        </p:nvSpPr>
        <p:spPr>
          <a:xfrm>
            <a:off x="1030563" y="1654725"/>
            <a:ext cx="665700" cy="3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/>
          <p:nvPr>
            <p:ph hasCustomPrompt="1" idx="5" type="title"/>
          </p:nvPr>
        </p:nvSpPr>
        <p:spPr>
          <a:xfrm>
            <a:off x="4733038" y="1654725"/>
            <a:ext cx="665700" cy="3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/>
          <p:nvPr>
            <p:ph idx="6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7" type="title"/>
          </p:nvPr>
        </p:nvSpPr>
        <p:spPr>
          <a:xfrm>
            <a:off x="1772463" y="3061675"/>
            <a:ext cx="2638500" cy="3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7" name="Google Shape;77;p13"/>
          <p:cNvSpPr txBox="1"/>
          <p:nvPr>
            <p:ph idx="8" type="subTitle"/>
          </p:nvPr>
        </p:nvSpPr>
        <p:spPr>
          <a:xfrm>
            <a:off x="1772463" y="3419940"/>
            <a:ext cx="2638500" cy="52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9" type="title"/>
          </p:nvPr>
        </p:nvSpPr>
        <p:spPr>
          <a:xfrm>
            <a:off x="5474937" y="3061675"/>
            <a:ext cx="2638500" cy="3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9" name="Google Shape;79;p13"/>
          <p:cNvSpPr txBox="1"/>
          <p:nvPr>
            <p:ph idx="13" type="subTitle"/>
          </p:nvPr>
        </p:nvSpPr>
        <p:spPr>
          <a:xfrm>
            <a:off x="5474937" y="3419940"/>
            <a:ext cx="2638500" cy="52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hasCustomPrompt="1" idx="14" type="title"/>
          </p:nvPr>
        </p:nvSpPr>
        <p:spPr>
          <a:xfrm>
            <a:off x="1030563" y="3061675"/>
            <a:ext cx="665700" cy="3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/>
          <p:nvPr>
            <p:ph hasCustomPrompt="1" idx="15" type="title"/>
          </p:nvPr>
        </p:nvSpPr>
        <p:spPr>
          <a:xfrm>
            <a:off x="4733038" y="3061675"/>
            <a:ext cx="665700" cy="3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/>
          <p:nvPr>
            <p:ph type="title"/>
          </p:nvPr>
        </p:nvSpPr>
        <p:spPr>
          <a:xfrm>
            <a:off x="713225" y="1584850"/>
            <a:ext cx="4338600" cy="93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" name="Google Shape;85;p14"/>
          <p:cNvSpPr txBox="1"/>
          <p:nvPr>
            <p:ph idx="1" type="subTitle"/>
          </p:nvPr>
        </p:nvSpPr>
        <p:spPr>
          <a:xfrm>
            <a:off x="713225" y="2922025"/>
            <a:ext cx="43386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4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4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4"/>
          <p:cNvSpPr/>
          <p:nvPr/>
        </p:nvSpPr>
        <p:spPr>
          <a:xfrm>
            <a:off x="-370650" y="423727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4"/>
          <p:cNvSpPr/>
          <p:nvPr/>
        </p:nvSpPr>
        <p:spPr>
          <a:xfrm>
            <a:off x="7406975" y="-95120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title"/>
          </p:nvPr>
        </p:nvSpPr>
        <p:spPr>
          <a:xfrm>
            <a:off x="969750" y="3381325"/>
            <a:ext cx="33456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2" name="Google Shape;92;p15"/>
          <p:cNvSpPr txBox="1"/>
          <p:nvPr>
            <p:ph idx="1" type="subTitle"/>
          </p:nvPr>
        </p:nvSpPr>
        <p:spPr>
          <a:xfrm>
            <a:off x="969750" y="1405475"/>
            <a:ext cx="7204500" cy="151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3" name="Google Shape;93;p15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5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type="title"/>
          </p:nvPr>
        </p:nvSpPr>
        <p:spPr>
          <a:xfrm>
            <a:off x="713225" y="1376788"/>
            <a:ext cx="2865300" cy="8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713225" y="2753300"/>
            <a:ext cx="2865300" cy="10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6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"/>
          <p:cNvSpPr/>
          <p:nvPr/>
        </p:nvSpPr>
        <p:spPr>
          <a:xfrm>
            <a:off x="314375" y="4417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6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7093500" y="-80590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8176100" y="229275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4608363" y="1706900"/>
            <a:ext cx="2865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6" name="Google Shape;106;p17"/>
          <p:cNvSpPr txBox="1"/>
          <p:nvPr>
            <p:ph idx="1" type="subTitle"/>
          </p:nvPr>
        </p:nvSpPr>
        <p:spPr>
          <a:xfrm>
            <a:off x="4608363" y="2692650"/>
            <a:ext cx="2865300" cy="10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7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7"/>
          <p:cNvSpPr/>
          <p:nvPr/>
        </p:nvSpPr>
        <p:spPr>
          <a:xfrm>
            <a:off x="-994650" y="-68350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7"/>
          <p:cNvSpPr/>
          <p:nvPr/>
        </p:nvSpPr>
        <p:spPr>
          <a:xfrm>
            <a:off x="7603575" y="3720950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7"/>
          <p:cNvSpPr/>
          <p:nvPr/>
        </p:nvSpPr>
        <p:spPr>
          <a:xfrm>
            <a:off x="6743375" y="42722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7"/>
          <p:cNvSpPr/>
          <p:nvPr/>
        </p:nvSpPr>
        <p:spPr>
          <a:xfrm>
            <a:off x="1015650" y="349000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1949025" y="1572175"/>
            <a:ext cx="2865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5" name="Google Shape;115;p18"/>
          <p:cNvSpPr txBox="1"/>
          <p:nvPr>
            <p:ph idx="1" type="subTitle"/>
          </p:nvPr>
        </p:nvSpPr>
        <p:spPr>
          <a:xfrm>
            <a:off x="1949025" y="2557925"/>
            <a:ext cx="2865300" cy="10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8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8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6981300" y="46547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/>
          <p:nvPr/>
        </p:nvSpPr>
        <p:spPr>
          <a:xfrm>
            <a:off x="8430775" y="41364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713225" y="1456500"/>
            <a:ext cx="3519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idx="2" type="title"/>
          </p:nvPr>
        </p:nvSpPr>
        <p:spPr>
          <a:xfrm>
            <a:off x="4911425" y="1456500"/>
            <a:ext cx="3519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idx="1" type="subTitle"/>
          </p:nvPr>
        </p:nvSpPr>
        <p:spPr>
          <a:xfrm>
            <a:off x="4911425" y="1965600"/>
            <a:ext cx="3519300" cy="22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24" name="Google Shape;124;p19"/>
          <p:cNvSpPr txBox="1"/>
          <p:nvPr>
            <p:ph idx="3" type="subTitle"/>
          </p:nvPr>
        </p:nvSpPr>
        <p:spPr>
          <a:xfrm>
            <a:off x="713225" y="1965600"/>
            <a:ext cx="3519300" cy="22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25" name="Google Shape;125;p19"/>
          <p:cNvSpPr txBox="1"/>
          <p:nvPr>
            <p:ph idx="4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6" name="Google Shape;126;p19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9"/>
          <p:cNvSpPr/>
          <p:nvPr/>
        </p:nvSpPr>
        <p:spPr>
          <a:xfrm flipH="1" rot="10800000">
            <a:off x="0" y="0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9"/>
          <p:cNvSpPr/>
          <p:nvPr/>
        </p:nvSpPr>
        <p:spPr>
          <a:xfrm>
            <a:off x="-777475" y="44246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4572000" y="1355075"/>
            <a:ext cx="2547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1" name="Google Shape;131;p20"/>
          <p:cNvSpPr txBox="1"/>
          <p:nvPr>
            <p:ph idx="2" type="title"/>
          </p:nvPr>
        </p:nvSpPr>
        <p:spPr>
          <a:xfrm>
            <a:off x="4572000" y="2836825"/>
            <a:ext cx="2547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2" name="Google Shape;132;p20"/>
          <p:cNvSpPr txBox="1"/>
          <p:nvPr>
            <p:ph idx="1" type="subTitle"/>
          </p:nvPr>
        </p:nvSpPr>
        <p:spPr>
          <a:xfrm>
            <a:off x="4572000" y="3193525"/>
            <a:ext cx="2547300" cy="5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33" name="Google Shape;133;p20"/>
          <p:cNvSpPr txBox="1"/>
          <p:nvPr>
            <p:ph idx="3" type="subTitle"/>
          </p:nvPr>
        </p:nvSpPr>
        <p:spPr>
          <a:xfrm>
            <a:off x="4572000" y="1711775"/>
            <a:ext cx="2547300" cy="5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34" name="Google Shape;134;p20"/>
          <p:cNvSpPr txBox="1"/>
          <p:nvPr>
            <p:ph idx="4" type="title"/>
          </p:nvPr>
        </p:nvSpPr>
        <p:spPr>
          <a:xfrm>
            <a:off x="4572000" y="539500"/>
            <a:ext cx="38586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5" name="Google Shape;135;p20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0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012" scaled="0"/>
        </a:gra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713225" y="2221675"/>
            <a:ext cx="4387800" cy="6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713225" y="982925"/>
            <a:ext cx="11262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713225" y="2899550"/>
            <a:ext cx="23694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1765025" y="1571750"/>
            <a:ext cx="2393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9" name="Google Shape;139;p21"/>
          <p:cNvSpPr txBox="1"/>
          <p:nvPr>
            <p:ph idx="1" type="subTitle"/>
          </p:nvPr>
        </p:nvSpPr>
        <p:spPr>
          <a:xfrm>
            <a:off x="1765025" y="1928450"/>
            <a:ext cx="23937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2" type="title"/>
          </p:nvPr>
        </p:nvSpPr>
        <p:spPr>
          <a:xfrm>
            <a:off x="3901039" y="3122750"/>
            <a:ext cx="2393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1" name="Google Shape;141;p21"/>
          <p:cNvSpPr txBox="1"/>
          <p:nvPr>
            <p:ph idx="3" type="subTitle"/>
          </p:nvPr>
        </p:nvSpPr>
        <p:spPr>
          <a:xfrm>
            <a:off x="3901044" y="3479450"/>
            <a:ext cx="23937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1"/>
          <p:cNvSpPr txBox="1"/>
          <p:nvPr>
            <p:ph idx="4" type="title"/>
          </p:nvPr>
        </p:nvSpPr>
        <p:spPr>
          <a:xfrm>
            <a:off x="6037014" y="1571750"/>
            <a:ext cx="2393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3" name="Google Shape;143;p21"/>
          <p:cNvSpPr txBox="1"/>
          <p:nvPr>
            <p:ph idx="5" type="subTitle"/>
          </p:nvPr>
        </p:nvSpPr>
        <p:spPr>
          <a:xfrm>
            <a:off x="6037024" y="1928450"/>
            <a:ext cx="23937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1"/>
          <p:cNvSpPr txBox="1"/>
          <p:nvPr>
            <p:ph idx="6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5" name="Google Shape;145;p21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1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1"/>
          <p:cNvSpPr/>
          <p:nvPr/>
        </p:nvSpPr>
        <p:spPr>
          <a:xfrm>
            <a:off x="6981300" y="46547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1"/>
          <p:cNvSpPr/>
          <p:nvPr/>
        </p:nvSpPr>
        <p:spPr>
          <a:xfrm>
            <a:off x="8430775" y="41364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2145808" y="1635275"/>
            <a:ext cx="21390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1" name="Google Shape;151;p22"/>
          <p:cNvSpPr txBox="1"/>
          <p:nvPr>
            <p:ph idx="1" type="subTitle"/>
          </p:nvPr>
        </p:nvSpPr>
        <p:spPr>
          <a:xfrm>
            <a:off x="2145808" y="1991975"/>
            <a:ext cx="21390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2"/>
          <p:cNvSpPr txBox="1"/>
          <p:nvPr>
            <p:ph idx="2" type="title"/>
          </p:nvPr>
        </p:nvSpPr>
        <p:spPr>
          <a:xfrm>
            <a:off x="5910993" y="1635275"/>
            <a:ext cx="21390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3" name="Google Shape;153;p22"/>
          <p:cNvSpPr txBox="1"/>
          <p:nvPr>
            <p:ph idx="3" type="subTitle"/>
          </p:nvPr>
        </p:nvSpPr>
        <p:spPr>
          <a:xfrm>
            <a:off x="5910986" y="1991975"/>
            <a:ext cx="21390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2"/>
          <p:cNvSpPr txBox="1"/>
          <p:nvPr>
            <p:ph idx="4" type="title"/>
          </p:nvPr>
        </p:nvSpPr>
        <p:spPr>
          <a:xfrm>
            <a:off x="2145808" y="3068675"/>
            <a:ext cx="21390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5" name="Google Shape;155;p22"/>
          <p:cNvSpPr txBox="1"/>
          <p:nvPr>
            <p:ph idx="5" type="subTitle"/>
          </p:nvPr>
        </p:nvSpPr>
        <p:spPr>
          <a:xfrm>
            <a:off x="2145808" y="3425375"/>
            <a:ext cx="21390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2"/>
          <p:cNvSpPr txBox="1"/>
          <p:nvPr>
            <p:ph idx="6" type="title"/>
          </p:nvPr>
        </p:nvSpPr>
        <p:spPr>
          <a:xfrm>
            <a:off x="5910993" y="3068675"/>
            <a:ext cx="21390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7" name="Google Shape;157;p22"/>
          <p:cNvSpPr txBox="1"/>
          <p:nvPr>
            <p:ph idx="7" type="subTitle"/>
          </p:nvPr>
        </p:nvSpPr>
        <p:spPr>
          <a:xfrm>
            <a:off x="5910986" y="3425375"/>
            <a:ext cx="21390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2"/>
          <p:cNvSpPr txBox="1"/>
          <p:nvPr>
            <p:ph idx="8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9" name="Google Shape;159;p22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2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6634050" y="460857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type="title"/>
          </p:nvPr>
        </p:nvSpPr>
        <p:spPr>
          <a:xfrm>
            <a:off x="2138151" y="1291150"/>
            <a:ext cx="2154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4" name="Google Shape;164;p23"/>
          <p:cNvSpPr txBox="1"/>
          <p:nvPr>
            <p:ph idx="1" type="subTitle"/>
          </p:nvPr>
        </p:nvSpPr>
        <p:spPr>
          <a:xfrm>
            <a:off x="2138163" y="1647850"/>
            <a:ext cx="21543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3"/>
          <p:cNvSpPr txBox="1"/>
          <p:nvPr>
            <p:ph idx="2" type="title"/>
          </p:nvPr>
        </p:nvSpPr>
        <p:spPr>
          <a:xfrm>
            <a:off x="5903326" y="1291138"/>
            <a:ext cx="2154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6" name="Google Shape;166;p23"/>
          <p:cNvSpPr txBox="1"/>
          <p:nvPr>
            <p:ph idx="3" type="subTitle"/>
          </p:nvPr>
        </p:nvSpPr>
        <p:spPr>
          <a:xfrm>
            <a:off x="5903338" y="1647838"/>
            <a:ext cx="21543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3"/>
          <p:cNvSpPr txBox="1"/>
          <p:nvPr>
            <p:ph idx="4" type="title"/>
          </p:nvPr>
        </p:nvSpPr>
        <p:spPr>
          <a:xfrm>
            <a:off x="2138151" y="2419150"/>
            <a:ext cx="2154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8" name="Google Shape;168;p23"/>
          <p:cNvSpPr txBox="1"/>
          <p:nvPr>
            <p:ph idx="5" type="subTitle"/>
          </p:nvPr>
        </p:nvSpPr>
        <p:spPr>
          <a:xfrm>
            <a:off x="2138163" y="2775850"/>
            <a:ext cx="21543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3"/>
          <p:cNvSpPr txBox="1"/>
          <p:nvPr>
            <p:ph idx="6" type="title"/>
          </p:nvPr>
        </p:nvSpPr>
        <p:spPr>
          <a:xfrm>
            <a:off x="5903326" y="2419138"/>
            <a:ext cx="2154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0" name="Google Shape;170;p23"/>
          <p:cNvSpPr txBox="1"/>
          <p:nvPr>
            <p:ph idx="7" type="subTitle"/>
          </p:nvPr>
        </p:nvSpPr>
        <p:spPr>
          <a:xfrm>
            <a:off x="5903338" y="2775838"/>
            <a:ext cx="21543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3"/>
          <p:cNvSpPr txBox="1"/>
          <p:nvPr>
            <p:ph idx="8" type="title"/>
          </p:nvPr>
        </p:nvSpPr>
        <p:spPr>
          <a:xfrm>
            <a:off x="2138151" y="3547150"/>
            <a:ext cx="2154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2" name="Google Shape;172;p23"/>
          <p:cNvSpPr txBox="1"/>
          <p:nvPr>
            <p:ph idx="9" type="subTitle"/>
          </p:nvPr>
        </p:nvSpPr>
        <p:spPr>
          <a:xfrm>
            <a:off x="2138163" y="3903850"/>
            <a:ext cx="21543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3"/>
          <p:cNvSpPr txBox="1"/>
          <p:nvPr>
            <p:ph idx="13" type="title"/>
          </p:nvPr>
        </p:nvSpPr>
        <p:spPr>
          <a:xfrm>
            <a:off x="5903326" y="3547138"/>
            <a:ext cx="2154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4" name="Google Shape;174;p23"/>
          <p:cNvSpPr txBox="1"/>
          <p:nvPr>
            <p:ph idx="14" type="subTitle"/>
          </p:nvPr>
        </p:nvSpPr>
        <p:spPr>
          <a:xfrm>
            <a:off x="5903338" y="3903838"/>
            <a:ext cx="21543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3"/>
          <p:cNvSpPr txBox="1"/>
          <p:nvPr>
            <p:ph idx="15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6" name="Google Shape;176;p23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hasCustomPrompt="1" type="title"/>
          </p:nvPr>
        </p:nvSpPr>
        <p:spPr>
          <a:xfrm>
            <a:off x="941825" y="1041350"/>
            <a:ext cx="3723600" cy="62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9" name="Google Shape;179;p24"/>
          <p:cNvSpPr txBox="1"/>
          <p:nvPr>
            <p:ph idx="1" type="subTitle"/>
          </p:nvPr>
        </p:nvSpPr>
        <p:spPr>
          <a:xfrm>
            <a:off x="941825" y="1971450"/>
            <a:ext cx="3723600" cy="3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0" name="Google Shape;180;p24"/>
          <p:cNvSpPr txBox="1"/>
          <p:nvPr>
            <p:ph hasCustomPrompt="1" idx="2" type="title"/>
          </p:nvPr>
        </p:nvSpPr>
        <p:spPr>
          <a:xfrm>
            <a:off x="941825" y="2788450"/>
            <a:ext cx="3723600" cy="62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1" name="Google Shape;181;p24"/>
          <p:cNvSpPr txBox="1"/>
          <p:nvPr>
            <p:ph idx="3" type="subTitle"/>
          </p:nvPr>
        </p:nvSpPr>
        <p:spPr>
          <a:xfrm>
            <a:off x="941825" y="3718550"/>
            <a:ext cx="3723600" cy="3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2" name="Google Shape;182;p24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4"/>
          <p:cNvSpPr/>
          <p:nvPr/>
        </p:nvSpPr>
        <p:spPr>
          <a:xfrm>
            <a:off x="-1335175" y="41784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4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4"/>
          <p:cNvSpPr/>
          <p:nvPr/>
        </p:nvSpPr>
        <p:spPr>
          <a:xfrm>
            <a:off x="5725350" y="-95150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hasCustomPrompt="1" type="title"/>
          </p:nvPr>
        </p:nvSpPr>
        <p:spPr>
          <a:xfrm>
            <a:off x="2323344" y="1200050"/>
            <a:ext cx="10146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8" name="Google Shape;188;p25"/>
          <p:cNvSpPr txBox="1"/>
          <p:nvPr>
            <p:ph idx="2" type="title"/>
          </p:nvPr>
        </p:nvSpPr>
        <p:spPr>
          <a:xfrm>
            <a:off x="2323344" y="1830650"/>
            <a:ext cx="21801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9" name="Google Shape;189;p25"/>
          <p:cNvSpPr txBox="1"/>
          <p:nvPr>
            <p:ph idx="1" type="subTitle"/>
          </p:nvPr>
        </p:nvSpPr>
        <p:spPr>
          <a:xfrm>
            <a:off x="2323344" y="2187350"/>
            <a:ext cx="21801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25"/>
          <p:cNvSpPr txBox="1"/>
          <p:nvPr>
            <p:ph idx="3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1" name="Google Shape;191;p25"/>
          <p:cNvSpPr txBox="1"/>
          <p:nvPr>
            <p:ph hasCustomPrompt="1" idx="4" type="title"/>
          </p:nvPr>
        </p:nvSpPr>
        <p:spPr>
          <a:xfrm>
            <a:off x="6250644" y="1200050"/>
            <a:ext cx="10146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2" name="Google Shape;192;p25"/>
          <p:cNvSpPr txBox="1"/>
          <p:nvPr>
            <p:ph idx="5" type="title"/>
          </p:nvPr>
        </p:nvSpPr>
        <p:spPr>
          <a:xfrm>
            <a:off x="6250644" y="1830650"/>
            <a:ext cx="21801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3" name="Google Shape;193;p25"/>
          <p:cNvSpPr txBox="1"/>
          <p:nvPr>
            <p:ph idx="6" type="subTitle"/>
          </p:nvPr>
        </p:nvSpPr>
        <p:spPr>
          <a:xfrm>
            <a:off x="6250644" y="2187350"/>
            <a:ext cx="21801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5"/>
          <p:cNvSpPr txBox="1"/>
          <p:nvPr>
            <p:ph hasCustomPrompt="1" idx="7" type="title"/>
          </p:nvPr>
        </p:nvSpPr>
        <p:spPr>
          <a:xfrm>
            <a:off x="2323344" y="2956325"/>
            <a:ext cx="10146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5" name="Google Shape;195;p25"/>
          <p:cNvSpPr txBox="1"/>
          <p:nvPr>
            <p:ph idx="8" type="title"/>
          </p:nvPr>
        </p:nvSpPr>
        <p:spPr>
          <a:xfrm>
            <a:off x="2323344" y="3586925"/>
            <a:ext cx="21801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6" name="Google Shape;196;p25"/>
          <p:cNvSpPr txBox="1"/>
          <p:nvPr>
            <p:ph idx="9" type="subTitle"/>
          </p:nvPr>
        </p:nvSpPr>
        <p:spPr>
          <a:xfrm>
            <a:off x="2323344" y="3943625"/>
            <a:ext cx="21801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25"/>
          <p:cNvSpPr txBox="1"/>
          <p:nvPr>
            <p:ph hasCustomPrompt="1" idx="13" type="title"/>
          </p:nvPr>
        </p:nvSpPr>
        <p:spPr>
          <a:xfrm>
            <a:off x="6250644" y="2956325"/>
            <a:ext cx="10146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8" name="Google Shape;198;p25"/>
          <p:cNvSpPr txBox="1"/>
          <p:nvPr>
            <p:ph idx="14" type="title"/>
          </p:nvPr>
        </p:nvSpPr>
        <p:spPr>
          <a:xfrm>
            <a:off x="6250644" y="3586925"/>
            <a:ext cx="21801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9" name="Google Shape;199;p25"/>
          <p:cNvSpPr txBox="1"/>
          <p:nvPr>
            <p:ph idx="15" type="subTitle"/>
          </p:nvPr>
        </p:nvSpPr>
        <p:spPr>
          <a:xfrm>
            <a:off x="6250644" y="3943625"/>
            <a:ext cx="21801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25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3" name="Google Shape;203;p26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/>
          <p:nvPr>
            <p:ph type="title"/>
          </p:nvPr>
        </p:nvSpPr>
        <p:spPr>
          <a:xfrm>
            <a:off x="713225" y="539500"/>
            <a:ext cx="4057500" cy="8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6" name="Google Shape;206;p27"/>
          <p:cNvSpPr txBox="1"/>
          <p:nvPr>
            <p:ph idx="1" type="subTitle"/>
          </p:nvPr>
        </p:nvSpPr>
        <p:spPr>
          <a:xfrm>
            <a:off x="713225" y="1863269"/>
            <a:ext cx="4057500" cy="11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27"/>
          <p:cNvSpPr txBox="1"/>
          <p:nvPr/>
        </p:nvSpPr>
        <p:spPr>
          <a:xfrm>
            <a:off x="713225" y="3679100"/>
            <a:ext cx="40575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and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8" name="Google Shape;208;p27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7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7"/>
          <p:cNvSpPr/>
          <p:nvPr/>
        </p:nvSpPr>
        <p:spPr>
          <a:xfrm>
            <a:off x="6054600" y="-10954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7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8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8"/>
          <p:cNvSpPr/>
          <p:nvPr/>
        </p:nvSpPr>
        <p:spPr>
          <a:xfrm>
            <a:off x="-542100" y="43634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8"/>
          <p:cNvSpPr/>
          <p:nvPr/>
        </p:nvSpPr>
        <p:spPr>
          <a:xfrm>
            <a:off x="8430775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8"/>
          <p:cNvSpPr/>
          <p:nvPr/>
        </p:nvSpPr>
        <p:spPr>
          <a:xfrm>
            <a:off x="713225" y="47902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9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9"/>
          <p:cNvSpPr/>
          <p:nvPr/>
        </p:nvSpPr>
        <p:spPr>
          <a:xfrm>
            <a:off x="-561150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9"/>
          <p:cNvSpPr/>
          <p:nvPr/>
        </p:nvSpPr>
        <p:spPr>
          <a:xfrm>
            <a:off x="8239950" y="423727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9"/>
          <p:cNvSpPr/>
          <p:nvPr/>
        </p:nvSpPr>
        <p:spPr>
          <a:xfrm>
            <a:off x="713225" y="-3914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idx="1" type="body"/>
          </p:nvPr>
        </p:nvSpPr>
        <p:spPr>
          <a:xfrm>
            <a:off x="713225" y="3093025"/>
            <a:ext cx="3858900" cy="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713225" y="1240175"/>
            <a:ext cx="3858900" cy="13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" name="Google Shape;22;p4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4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314375" y="4417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6054600" y="-10954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044" scaled="0"/>
        </a:gra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1267638" y="2711350"/>
            <a:ext cx="29424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2" type="title"/>
          </p:nvPr>
        </p:nvSpPr>
        <p:spPr>
          <a:xfrm>
            <a:off x="4933895" y="2711350"/>
            <a:ext cx="29424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4933895" y="3068050"/>
            <a:ext cx="2942400" cy="1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" name="Google Shape;31;p5"/>
          <p:cNvSpPr txBox="1"/>
          <p:nvPr>
            <p:ph idx="3" type="subTitle"/>
          </p:nvPr>
        </p:nvSpPr>
        <p:spPr>
          <a:xfrm>
            <a:off x="1267638" y="3068050"/>
            <a:ext cx="2942400" cy="1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" name="Google Shape;32;p5"/>
          <p:cNvSpPr txBox="1"/>
          <p:nvPr>
            <p:ph idx="4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" name="Google Shape;33;p5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0801400" scaled="0"/>
        </a:gra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" name="Google Shape;36;p6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6"/>
          <p:cNvSpPr/>
          <p:nvPr/>
        </p:nvSpPr>
        <p:spPr>
          <a:xfrm flipH="1" rot="10800000">
            <a:off x="0" y="0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6"/>
          <p:cNvSpPr/>
          <p:nvPr/>
        </p:nvSpPr>
        <p:spPr>
          <a:xfrm>
            <a:off x="-777475" y="44246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3372600" y="838625"/>
            <a:ext cx="4104600" cy="8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subTitle"/>
          </p:nvPr>
        </p:nvSpPr>
        <p:spPr>
          <a:xfrm>
            <a:off x="3372600" y="2233671"/>
            <a:ext cx="4104600" cy="20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42" name="Google Shape;42;p7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7"/>
          <p:cNvSpPr/>
          <p:nvPr/>
        </p:nvSpPr>
        <p:spPr>
          <a:xfrm>
            <a:off x="-777475" y="-951200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7"/>
          <p:cNvSpPr/>
          <p:nvPr/>
        </p:nvSpPr>
        <p:spPr>
          <a:xfrm>
            <a:off x="-308275" y="14260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3915300" y="1481575"/>
            <a:ext cx="4515600" cy="18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7" name="Google Shape;47;p8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8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8"/>
          <p:cNvSpPr/>
          <p:nvPr/>
        </p:nvSpPr>
        <p:spPr>
          <a:xfrm>
            <a:off x="289325" y="-10467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type="title"/>
          </p:nvPr>
        </p:nvSpPr>
        <p:spPr>
          <a:xfrm>
            <a:off x="3338275" y="1415713"/>
            <a:ext cx="50925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3338275" y="2543688"/>
            <a:ext cx="5092500" cy="11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9"/>
          <p:cNvSpPr/>
          <p:nvPr/>
        </p:nvSpPr>
        <p:spPr>
          <a:xfrm flipH="1" rot="10800000">
            <a:off x="0" y="0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-904525" y="1831800"/>
            <a:ext cx="4698300" cy="46989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0"/>
          <p:cNvSpPr/>
          <p:nvPr/>
        </p:nvSpPr>
        <p:spPr>
          <a:xfrm>
            <a:off x="2580750" y="3936625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0"/>
          <p:cNvSpPr/>
          <p:nvPr/>
        </p:nvSpPr>
        <p:spPr>
          <a:xfrm>
            <a:off x="-390175" y="1831800"/>
            <a:ext cx="856500" cy="856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0"/>
          <p:cNvSpPr txBox="1"/>
          <p:nvPr>
            <p:ph type="title"/>
          </p:nvPr>
        </p:nvSpPr>
        <p:spPr>
          <a:xfrm>
            <a:off x="713225" y="2508375"/>
            <a:ext cx="2260500" cy="18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gif"/><Relationship Id="rId4" Type="http://schemas.openxmlformats.org/officeDocument/2006/relationships/image" Target="../media/image12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hyperlink" Target="https://github.com/dikshita-git/Research-Project/blob/main/Demo/authentication-authorization/svcacc-rbac/default-role.yaml" TargetMode="External"/><Relationship Id="rId5" Type="http://schemas.openxmlformats.org/officeDocument/2006/relationships/hyperlink" Target="https://github.com/dikshita-git/Research-Project/blob/main/Demo/authentication-authorization/svcacc-rbac/role-binding.yaml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gif"/><Relationship Id="rId4" Type="http://schemas.openxmlformats.org/officeDocument/2006/relationships/hyperlink" Target="https://kubernetes.io/docs/concepts/security/controlling-access/" TargetMode="External"/><Relationship Id="rId9" Type="http://schemas.openxmlformats.org/officeDocument/2006/relationships/image" Target="../media/image17.png"/><Relationship Id="rId5" Type="http://schemas.openxmlformats.org/officeDocument/2006/relationships/hyperlink" Target="https://kubernetes.io/docs/concepts/security/controlling-access/" TargetMode="External"/><Relationship Id="rId6" Type="http://schemas.openxmlformats.org/officeDocument/2006/relationships/image" Target="../media/image28.png"/><Relationship Id="rId7" Type="http://schemas.openxmlformats.org/officeDocument/2006/relationships/image" Target="../media/image11.png"/><Relationship Id="rId8" Type="http://schemas.openxmlformats.org/officeDocument/2006/relationships/image" Target="../media/image18.png"/><Relationship Id="rId11" Type="http://schemas.openxmlformats.org/officeDocument/2006/relationships/image" Target="../media/image15.png"/><Relationship Id="rId10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9" Type="http://schemas.openxmlformats.org/officeDocument/2006/relationships/image" Target="../media/image26.png"/><Relationship Id="rId5" Type="http://schemas.openxmlformats.org/officeDocument/2006/relationships/image" Target="../media/image32.png"/><Relationship Id="rId6" Type="http://schemas.openxmlformats.org/officeDocument/2006/relationships/image" Target="../media/image34.png"/><Relationship Id="rId7" Type="http://schemas.openxmlformats.org/officeDocument/2006/relationships/image" Target="../media/image36.png"/><Relationship Id="rId8" Type="http://schemas.openxmlformats.org/officeDocument/2006/relationships/image" Target="../media/image33.png"/><Relationship Id="rId11" Type="http://schemas.openxmlformats.org/officeDocument/2006/relationships/image" Target="../media/image29.png"/><Relationship Id="rId10" Type="http://schemas.openxmlformats.org/officeDocument/2006/relationships/image" Target="../media/image31.png"/><Relationship Id="rId13" Type="http://schemas.openxmlformats.org/officeDocument/2006/relationships/image" Target="../media/image39.png"/><Relationship Id="rId12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Relationship Id="rId4" Type="http://schemas.openxmlformats.org/officeDocument/2006/relationships/image" Target="../media/image1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0.png"/><Relationship Id="rId7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cloudinfrastructureservices.co.uk/oauth2-vs-openid-whats-the-difference/" TargetMode="External"/><Relationship Id="rId4" Type="http://schemas.openxmlformats.org/officeDocument/2006/relationships/hyperlink" Target="https://sysdig.com/learn-cloud-native/kubernetes-security/kubernetes-rbac/" TargetMode="External"/><Relationship Id="rId9" Type="http://schemas.openxmlformats.org/officeDocument/2006/relationships/hyperlink" Target="https://en.wikipedia.org/wiki/Identity_provider" TargetMode="External"/><Relationship Id="rId5" Type="http://schemas.openxmlformats.org/officeDocument/2006/relationships/hyperlink" Target="https://www.geeksforgeeks.org/types-of-authentication-protocols/" TargetMode="External"/><Relationship Id="rId6" Type="http://schemas.openxmlformats.org/officeDocument/2006/relationships/hyperlink" Target="https://www.strongdm.com/blog/oidc-vs-saml#:~:text=OIDC%3A%20What's%20the%20Difference%3F,to%20obtain%20the%20security%20token" TargetMode="External"/><Relationship Id="rId7" Type="http://schemas.openxmlformats.org/officeDocument/2006/relationships/hyperlink" Target="https://www.varonis.com/blog/what-is-oauth" TargetMode="External"/><Relationship Id="rId8" Type="http://schemas.openxmlformats.org/officeDocument/2006/relationships/hyperlink" Target="https://dinika-15.medium.com/identity-federation-a-brief-introduction-f2f823f8795a" TargetMode="External"/><Relationship Id="rId10" Type="http://schemas.openxmlformats.org/officeDocument/2006/relationships/hyperlink" Target="https://metal-k8s.readthedocs.io/en/latest/developer/architecture/authentication.html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>
            <p:ph idx="1" type="body"/>
          </p:nvPr>
        </p:nvSpPr>
        <p:spPr>
          <a:xfrm>
            <a:off x="713225" y="3238450"/>
            <a:ext cx="3858900" cy="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Presenter   </a:t>
            </a:r>
            <a:r>
              <a:rPr lang="en" sz="1100">
                <a:solidFill>
                  <a:srgbClr val="24292F"/>
                </a:solidFill>
                <a:highlight>
                  <a:schemeClr val="dk1"/>
                </a:highlight>
              </a:rPr>
              <a:t>→</a:t>
            </a:r>
            <a:r>
              <a:rPr lang="en" sz="1100"/>
              <a:t>  Dikshita Kalita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Supervisor </a:t>
            </a:r>
            <a:r>
              <a:rPr lang="en" sz="1100">
                <a:solidFill>
                  <a:srgbClr val="24292F"/>
                </a:solidFill>
                <a:highlight>
                  <a:srgbClr val="FFFFFF"/>
                </a:highlight>
              </a:rPr>
              <a:t>→</a:t>
            </a:r>
            <a:r>
              <a:rPr lang="en" sz="1100"/>
              <a:t> Prof. Dr Martin Leischner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Mentor       </a:t>
            </a:r>
            <a:r>
              <a:rPr lang="en" sz="1100">
                <a:solidFill>
                  <a:srgbClr val="24292F"/>
                </a:solidFill>
                <a:highlight>
                  <a:srgbClr val="FFFFFF"/>
                </a:highlight>
              </a:rPr>
              <a:t>→</a:t>
            </a:r>
            <a:r>
              <a:rPr lang="en" sz="1100"/>
              <a:t> Richard Clauß</a:t>
            </a:r>
            <a:endParaRPr sz="1100"/>
          </a:p>
        </p:txBody>
      </p:sp>
      <p:sp>
        <p:nvSpPr>
          <p:cNvPr id="229" name="Google Shape;229;p30"/>
          <p:cNvSpPr txBox="1"/>
          <p:nvPr>
            <p:ph type="title"/>
          </p:nvPr>
        </p:nvSpPr>
        <p:spPr>
          <a:xfrm>
            <a:off x="713225" y="1280525"/>
            <a:ext cx="4338600" cy="13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Comparison between ingress controllers and methods to secure </a:t>
            </a:r>
            <a:r>
              <a:rPr lang="en" sz="1900"/>
              <a:t>applications in </a:t>
            </a:r>
            <a:r>
              <a:rPr lang="en" sz="1900"/>
              <a:t>k3s cluster based on authentication and automated certificates</a:t>
            </a:r>
            <a:endParaRPr sz="1900"/>
          </a:p>
        </p:txBody>
      </p:sp>
      <p:cxnSp>
        <p:nvCxnSpPr>
          <p:cNvPr id="230" name="Google Shape;230;p30"/>
          <p:cNvCxnSpPr/>
          <p:nvPr/>
        </p:nvCxnSpPr>
        <p:spPr>
          <a:xfrm>
            <a:off x="800650" y="2879800"/>
            <a:ext cx="12723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30"/>
          <p:cNvSpPr/>
          <p:nvPr/>
        </p:nvSpPr>
        <p:spPr>
          <a:xfrm>
            <a:off x="8651925" y="263200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42875" rotWithShape="0" algn="bl">
              <a:srgbClr val="9E9E9E">
                <a:alpha val="8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8225" y="583925"/>
            <a:ext cx="3625776" cy="36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3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3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9"/>
          <p:cNvSpPr/>
          <p:nvPr/>
        </p:nvSpPr>
        <p:spPr>
          <a:xfrm>
            <a:off x="7930475" y="4511725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9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9"/>
          <p:cNvSpPr/>
          <p:nvPr/>
        </p:nvSpPr>
        <p:spPr>
          <a:xfrm>
            <a:off x="9215825" y="4469200"/>
            <a:ext cx="914400" cy="9414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9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385" name="Google Shape;385;p39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3000">
                <a:solidFill>
                  <a:schemeClr val="dk2"/>
                </a:solidFill>
              </a:rPr>
              <a:t> </a:t>
            </a:r>
            <a:r>
              <a:rPr lang="en" sz="2400">
                <a:solidFill>
                  <a:schemeClr val="dk2"/>
                </a:solidFill>
              </a:rPr>
              <a:t>Introduction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 </a:t>
            </a:r>
            <a:r>
              <a:rPr lang="en" sz="24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3400">
              <a:solidFill>
                <a:schemeClr val="dk2"/>
              </a:solidFill>
            </a:endParaRPr>
          </a:p>
        </p:txBody>
      </p:sp>
      <p:cxnSp>
        <p:nvCxnSpPr>
          <p:cNvPr id="386" name="Google Shape;386;p39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7" name="Google Shape;387;p39"/>
          <p:cNvSpPr txBox="1"/>
          <p:nvPr/>
        </p:nvSpPr>
        <p:spPr>
          <a:xfrm>
            <a:off x="2787450" y="4769275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8" name="Google Shape;388;p39"/>
          <p:cNvSpPr/>
          <p:nvPr/>
        </p:nvSpPr>
        <p:spPr>
          <a:xfrm>
            <a:off x="2716825" y="2781738"/>
            <a:ext cx="571800" cy="5436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API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9" name="Google Shape;389;p39"/>
          <p:cNvSpPr/>
          <p:nvPr/>
        </p:nvSpPr>
        <p:spPr>
          <a:xfrm>
            <a:off x="1214500" y="2040625"/>
            <a:ext cx="508400" cy="388375"/>
          </a:xfrm>
          <a:prstGeom prst="flowChartPunchedCard">
            <a:avLst/>
          </a:prstGeom>
          <a:solidFill>
            <a:schemeClr val="dk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  <a:endParaRPr sz="11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0" name="Google Shape;390;p39"/>
          <p:cNvSpPr/>
          <p:nvPr/>
        </p:nvSpPr>
        <p:spPr>
          <a:xfrm>
            <a:off x="1214500" y="3193025"/>
            <a:ext cx="571800" cy="388500"/>
          </a:xfrm>
          <a:prstGeom prst="horizontalScroll">
            <a:avLst>
              <a:gd fmla="val 12500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CLI</a:t>
            </a:r>
            <a:endParaRPr sz="11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1" name="Google Shape;391;p39"/>
          <p:cNvSpPr/>
          <p:nvPr/>
        </p:nvSpPr>
        <p:spPr>
          <a:xfrm>
            <a:off x="4107750" y="2276388"/>
            <a:ext cx="1216200" cy="15543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Master Node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2" name="Google Shape;392;p39"/>
          <p:cNvSpPr/>
          <p:nvPr/>
        </p:nvSpPr>
        <p:spPr>
          <a:xfrm>
            <a:off x="6733250" y="1998250"/>
            <a:ext cx="995700" cy="360000"/>
          </a:xfrm>
          <a:prstGeom prst="flowChartAlternateProcess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Node 1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3" name="Google Shape;393;p39"/>
          <p:cNvSpPr/>
          <p:nvPr/>
        </p:nvSpPr>
        <p:spPr>
          <a:xfrm>
            <a:off x="6733250" y="2645575"/>
            <a:ext cx="995700" cy="360000"/>
          </a:xfrm>
          <a:prstGeom prst="flowChartAlternateProcess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Node 2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4" name="Google Shape;394;p39"/>
          <p:cNvSpPr/>
          <p:nvPr/>
        </p:nvSpPr>
        <p:spPr>
          <a:xfrm>
            <a:off x="6733250" y="3235438"/>
            <a:ext cx="995700" cy="360000"/>
          </a:xfrm>
          <a:prstGeom prst="flowChartAlternateProcess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Node 3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5" name="Google Shape;395;p39"/>
          <p:cNvSpPr/>
          <p:nvPr/>
        </p:nvSpPr>
        <p:spPr>
          <a:xfrm>
            <a:off x="6733250" y="4030100"/>
            <a:ext cx="995700" cy="360000"/>
          </a:xfrm>
          <a:prstGeom prst="flowChartAlternateProcess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Node n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6" name="Google Shape;396;p39"/>
          <p:cNvSpPr txBox="1"/>
          <p:nvPr/>
        </p:nvSpPr>
        <p:spPr>
          <a:xfrm>
            <a:off x="7134400" y="3411850"/>
            <a:ext cx="264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97" name="Google Shape;397;p39"/>
          <p:cNvCxnSpPr/>
          <p:nvPr/>
        </p:nvCxnSpPr>
        <p:spPr>
          <a:xfrm>
            <a:off x="6052450" y="2174650"/>
            <a:ext cx="508500" cy="72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8" name="Google Shape;398;p39"/>
          <p:cNvCxnSpPr/>
          <p:nvPr/>
        </p:nvCxnSpPr>
        <p:spPr>
          <a:xfrm>
            <a:off x="6052450" y="2828625"/>
            <a:ext cx="508500" cy="72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9" name="Google Shape;399;p39"/>
          <p:cNvCxnSpPr/>
          <p:nvPr/>
        </p:nvCxnSpPr>
        <p:spPr>
          <a:xfrm>
            <a:off x="6052450" y="3411850"/>
            <a:ext cx="508500" cy="72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0" name="Google Shape;400;p39"/>
          <p:cNvCxnSpPr/>
          <p:nvPr/>
        </p:nvCxnSpPr>
        <p:spPr>
          <a:xfrm>
            <a:off x="6052450" y="4206500"/>
            <a:ext cx="508500" cy="72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39"/>
          <p:cNvCxnSpPr/>
          <p:nvPr/>
        </p:nvCxnSpPr>
        <p:spPr>
          <a:xfrm>
            <a:off x="6065400" y="2174800"/>
            <a:ext cx="0" cy="20478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2" name="Google Shape;402;p39"/>
          <p:cNvCxnSpPr/>
          <p:nvPr/>
        </p:nvCxnSpPr>
        <p:spPr>
          <a:xfrm>
            <a:off x="5323950" y="3053538"/>
            <a:ext cx="769800" cy="39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3" name="Google Shape;403;p39"/>
          <p:cNvSpPr/>
          <p:nvPr/>
        </p:nvSpPr>
        <p:spPr>
          <a:xfrm>
            <a:off x="3332800" y="3005575"/>
            <a:ext cx="633600" cy="149700"/>
          </a:xfrm>
          <a:prstGeom prst="left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9"/>
          <p:cNvSpPr/>
          <p:nvPr/>
        </p:nvSpPr>
        <p:spPr>
          <a:xfrm rot="-1121536">
            <a:off x="1832931" y="3235399"/>
            <a:ext cx="633727" cy="149799"/>
          </a:xfrm>
          <a:prstGeom prst="left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9"/>
          <p:cNvSpPr/>
          <p:nvPr/>
        </p:nvSpPr>
        <p:spPr>
          <a:xfrm rot="1547322">
            <a:off x="1872367" y="2399515"/>
            <a:ext cx="633715" cy="149606"/>
          </a:xfrm>
          <a:prstGeom prst="left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9"/>
          <p:cNvSpPr txBox="1"/>
          <p:nvPr/>
        </p:nvSpPr>
        <p:spPr>
          <a:xfrm>
            <a:off x="2819825" y="4334588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Fig: Architecture in bigger picture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7" name="Google Shape;407;p39"/>
          <p:cNvSpPr/>
          <p:nvPr/>
        </p:nvSpPr>
        <p:spPr>
          <a:xfrm>
            <a:off x="6693850" y="1511125"/>
            <a:ext cx="264000" cy="313800"/>
          </a:xfrm>
          <a:prstGeom prst="can">
            <a:avLst>
              <a:gd fmla="val 25000" name="adj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9"/>
          <p:cNvSpPr/>
          <p:nvPr/>
        </p:nvSpPr>
        <p:spPr>
          <a:xfrm>
            <a:off x="7061738" y="1511125"/>
            <a:ext cx="264000" cy="313800"/>
          </a:xfrm>
          <a:prstGeom prst="can">
            <a:avLst>
              <a:gd fmla="val 25000" name="adj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9"/>
          <p:cNvSpPr/>
          <p:nvPr/>
        </p:nvSpPr>
        <p:spPr>
          <a:xfrm>
            <a:off x="7429650" y="1511125"/>
            <a:ext cx="264000" cy="313800"/>
          </a:xfrm>
          <a:prstGeom prst="can">
            <a:avLst>
              <a:gd fmla="val 25000" name="adj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9"/>
          <p:cNvSpPr/>
          <p:nvPr/>
        </p:nvSpPr>
        <p:spPr>
          <a:xfrm>
            <a:off x="7823600" y="1489875"/>
            <a:ext cx="169500" cy="38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9"/>
          <p:cNvSpPr/>
          <p:nvPr/>
        </p:nvSpPr>
        <p:spPr>
          <a:xfrm>
            <a:off x="8036575" y="1504125"/>
            <a:ext cx="995700" cy="360000"/>
          </a:xfrm>
          <a:prstGeom prst="flowChartAlternateProcess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Image registry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0"/>
          <p:cNvSpPr/>
          <p:nvPr/>
        </p:nvSpPr>
        <p:spPr>
          <a:xfrm>
            <a:off x="7930475" y="4511725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0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0"/>
          <p:cNvSpPr/>
          <p:nvPr/>
        </p:nvSpPr>
        <p:spPr>
          <a:xfrm>
            <a:off x="9215825" y="4469200"/>
            <a:ext cx="914400" cy="9414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0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420" name="Google Shape;420;p40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3000">
                <a:solidFill>
                  <a:schemeClr val="dk2"/>
                </a:solidFill>
              </a:rPr>
              <a:t> </a:t>
            </a:r>
            <a:r>
              <a:rPr lang="en" sz="2400">
                <a:solidFill>
                  <a:schemeClr val="dk2"/>
                </a:solidFill>
              </a:rPr>
              <a:t>Users</a:t>
            </a:r>
            <a:endParaRPr sz="3400">
              <a:solidFill>
                <a:schemeClr val="dk2"/>
              </a:solidFill>
            </a:endParaRPr>
          </a:p>
        </p:txBody>
      </p:sp>
      <p:cxnSp>
        <p:nvCxnSpPr>
          <p:cNvPr id="421" name="Google Shape;421;p40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2" name="Google Shape;422;p40"/>
          <p:cNvSpPr txBox="1"/>
          <p:nvPr/>
        </p:nvSpPr>
        <p:spPr>
          <a:xfrm>
            <a:off x="2787450" y="4769275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23" name="Google Shape;4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4400" y="1658825"/>
            <a:ext cx="715200" cy="71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4" name="Google Shape;424;p40"/>
          <p:cNvCxnSpPr>
            <a:stCxn id="423" idx="2"/>
          </p:cNvCxnSpPr>
          <p:nvPr/>
        </p:nvCxnSpPr>
        <p:spPr>
          <a:xfrm>
            <a:off x="4572000" y="2374025"/>
            <a:ext cx="3900" cy="3867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5" name="Google Shape;425;p40"/>
          <p:cNvCxnSpPr/>
          <p:nvPr/>
        </p:nvCxnSpPr>
        <p:spPr>
          <a:xfrm flipH="1" rot="10800000">
            <a:off x="2592825" y="2740325"/>
            <a:ext cx="4026300" cy="282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6" name="Google Shape;426;p40"/>
          <p:cNvCxnSpPr/>
          <p:nvPr/>
        </p:nvCxnSpPr>
        <p:spPr>
          <a:xfrm>
            <a:off x="2592825" y="2768525"/>
            <a:ext cx="6900" cy="3864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7" name="Google Shape;427;p40"/>
          <p:cNvCxnSpPr/>
          <p:nvPr/>
        </p:nvCxnSpPr>
        <p:spPr>
          <a:xfrm>
            <a:off x="6619125" y="2740325"/>
            <a:ext cx="9900" cy="3804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40"/>
          <p:cNvSpPr txBox="1"/>
          <p:nvPr/>
        </p:nvSpPr>
        <p:spPr>
          <a:xfrm>
            <a:off x="2160675" y="3218200"/>
            <a:ext cx="871200" cy="354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Humans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9" name="Google Shape;429;p40"/>
          <p:cNvSpPr txBox="1"/>
          <p:nvPr/>
        </p:nvSpPr>
        <p:spPr>
          <a:xfrm>
            <a:off x="5916825" y="3154925"/>
            <a:ext cx="1414500" cy="354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Service Accounts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1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1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1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437" name="Google Shape;437;p41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User </a:t>
            </a:r>
            <a:r>
              <a:rPr lang="en" sz="2400">
                <a:solidFill>
                  <a:schemeClr val="dk2"/>
                </a:solidFill>
              </a:rPr>
              <a:t>1- Humans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438" name="Google Shape;438;p41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9" name="Google Shape;439;p41"/>
          <p:cNvSpPr txBox="1"/>
          <p:nvPr/>
        </p:nvSpPr>
        <p:spPr>
          <a:xfrm>
            <a:off x="2787450" y="475070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40" name="Google Shape;440;p41"/>
          <p:cNvPicPr preferRelativeResize="0"/>
          <p:nvPr/>
        </p:nvPicPr>
        <p:blipFill rotWithShape="1">
          <a:blip r:embed="rId3">
            <a:alphaModFix/>
          </a:blip>
          <a:srcRect b="-123791" l="-339109" r="118802" t="-96413"/>
          <a:stretch/>
        </p:blipFill>
        <p:spPr>
          <a:xfrm>
            <a:off x="152400" y="2997875"/>
            <a:ext cx="2482650" cy="1861988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1"/>
          <p:cNvSpPr txBox="1"/>
          <p:nvPr/>
        </p:nvSpPr>
        <p:spPr>
          <a:xfrm>
            <a:off x="2363775" y="1906238"/>
            <a:ext cx="1233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C78D8"/>
                </a:solidFill>
                <a:latin typeface="Poppins"/>
                <a:ea typeface="Poppins"/>
                <a:cs typeface="Poppins"/>
                <a:sym typeface="Poppins"/>
              </a:rPr>
              <a:t>Kubernetes</a:t>
            </a:r>
            <a:r>
              <a:rPr b="1" lang="en" sz="1100">
                <a:solidFill>
                  <a:srgbClr val="CC0000"/>
                </a:solidFill>
                <a:latin typeface="Poppins"/>
                <a:ea typeface="Poppins"/>
                <a:cs typeface="Poppins"/>
                <a:sym typeface="Poppins"/>
              </a:rPr>
              <a:t> does not have</a:t>
            </a:r>
            <a:endParaRPr b="1" sz="1100">
              <a:solidFill>
                <a:srgbClr val="CC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42" name="Google Shape;44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075" y="1959425"/>
            <a:ext cx="1898200" cy="142365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1"/>
          <p:cNvSpPr txBox="1"/>
          <p:nvPr/>
        </p:nvSpPr>
        <p:spPr>
          <a:xfrm>
            <a:off x="3260675" y="2646725"/>
            <a:ext cx="1852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User, profile datab</a:t>
            </a: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ase / lookup table to store usernames, passwords to store usernames, passwords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4" name="Google Shape;444;p41"/>
          <p:cNvSpPr txBox="1"/>
          <p:nvPr/>
        </p:nvSpPr>
        <p:spPr>
          <a:xfrm>
            <a:off x="6078275" y="2394750"/>
            <a:ext cx="18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5" name="Google Shape;445;p41"/>
          <p:cNvSpPr/>
          <p:nvPr/>
        </p:nvSpPr>
        <p:spPr>
          <a:xfrm>
            <a:off x="3834646" y="1959425"/>
            <a:ext cx="390300" cy="592800"/>
          </a:xfrm>
          <a:prstGeom prst="can">
            <a:avLst>
              <a:gd fmla="val 25000" name="adj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1"/>
          <p:cNvSpPr txBox="1"/>
          <p:nvPr/>
        </p:nvSpPr>
        <p:spPr>
          <a:xfrm>
            <a:off x="806838" y="3323300"/>
            <a:ext cx="185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For human users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47" name="Google Shape;447;p41"/>
          <p:cNvCxnSpPr/>
          <p:nvPr/>
        </p:nvCxnSpPr>
        <p:spPr>
          <a:xfrm>
            <a:off x="5342500" y="1859925"/>
            <a:ext cx="0" cy="44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8" name="Google Shape;448;p41"/>
          <p:cNvCxnSpPr/>
          <p:nvPr/>
        </p:nvCxnSpPr>
        <p:spPr>
          <a:xfrm>
            <a:off x="5342500" y="3332150"/>
            <a:ext cx="0" cy="44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9" name="Google Shape;449;p41"/>
          <p:cNvSpPr txBox="1"/>
          <p:nvPr/>
        </p:nvSpPr>
        <p:spPr>
          <a:xfrm>
            <a:off x="5005700" y="2636600"/>
            <a:ext cx="99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Instead</a:t>
            </a:r>
            <a:endParaRPr b="1" sz="1100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0" name="Google Shape;450;p41"/>
          <p:cNvSpPr txBox="1"/>
          <p:nvPr/>
        </p:nvSpPr>
        <p:spPr>
          <a:xfrm>
            <a:off x="6044675" y="2409650"/>
            <a:ext cx="2581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RELIES</a:t>
            </a:r>
            <a:r>
              <a:rPr b="1" lang="en" sz="1100">
                <a:solidFill>
                  <a:srgbClr val="3C78D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on a </a:t>
            </a:r>
            <a:r>
              <a:rPr b="1" lang="en" sz="11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variety of techniques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to delegate that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1" name="Google Shape;451;p41"/>
          <p:cNvSpPr txBox="1"/>
          <p:nvPr/>
        </p:nvSpPr>
        <p:spPr>
          <a:xfrm>
            <a:off x="3915125" y="3383075"/>
            <a:ext cx="54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i.e.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2" name="Google Shape;452;p41"/>
          <p:cNvSpPr txBox="1"/>
          <p:nvPr/>
        </p:nvSpPr>
        <p:spPr>
          <a:xfrm>
            <a:off x="3291350" y="3879800"/>
            <a:ext cx="1783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CC0000"/>
                </a:solidFill>
                <a:latin typeface="Poppins"/>
                <a:ea typeface="Poppins"/>
                <a:cs typeface="Poppins"/>
                <a:sym typeface="Poppins"/>
              </a:rPr>
              <a:t>NO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 API calls to create user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300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300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3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300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300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2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2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2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460" name="Google Shape;460;p42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User 2- Pods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461" name="Google Shape;461;p42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2" name="Google Shape;462;p42"/>
          <p:cNvSpPr txBox="1"/>
          <p:nvPr/>
        </p:nvSpPr>
        <p:spPr>
          <a:xfrm>
            <a:off x="2787450" y="476915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3" name="Google Shape;463;p42"/>
          <p:cNvSpPr txBox="1"/>
          <p:nvPr/>
        </p:nvSpPr>
        <p:spPr>
          <a:xfrm>
            <a:off x="6078275" y="2394750"/>
            <a:ext cx="18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64" name="Google Shape;46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850" y="2394749"/>
            <a:ext cx="683025" cy="66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2000" y="2325566"/>
            <a:ext cx="827776" cy="802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6" name="Google Shape;466;p42"/>
          <p:cNvCxnSpPr/>
          <p:nvPr/>
        </p:nvCxnSpPr>
        <p:spPr>
          <a:xfrm flipH="1" rot="10800000">
            <a:off x="1551075" y="2774913"/>
            <a:ext cx="461400" cy="24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7" name="Google Shape;467;p42"/>
          <p:cNvSpPr/>
          <p:nvPr/>
        </p:nvSpPr>
        <p:spPr>
          <a:xfrm>
            <a:off x="2940275" y="2325525"/>
            <a:ext cx="169500" cy="8028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2"/>
          <p:cNvSpPr txBox="1"/>
          <p:nvPr/>
        </p:nvSpPr>
        <p:spPr>
          <a:xfrm>
            <a:off x="1440450" y="2325575"/>
            <a:ext cx="889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Accesses</a:t>
            </a:r>
            <a:endParaRPr b="1" sz="1100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9" name="Google Shape;469;p42"/>
          <p:cNvSpPr txBox="1"/>
          <p:nvPr/>
        </p:nvSpPr>
        <p:spPr>
          <a:xfrm>
            <a:off x="3175813" y="2325575"/>
            <a:ext cx="827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Through </a:t>
            </a:r>
            <a:endParaRPr b="1"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0" name="Google Shape;470;p42"/>
          <p:cNvSpPr txBox="1"/>
          <p:nvPr/>
        </p:nvSpPr>
        <p:spPr>
          <a:xfrm>
            <a:off x="3060550" y="2679550"/>
            <a:ext cx="155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Service Accounts</a:t>
            </a:r>
            <a:endParaRPr/>
          </a:p>
        </p:txBody>
      </p:sp>
      <p:cxnSp>
        <p:nvCxnSpPr>
          <p:cNvPr id="471" name="Google Shape;471;p42"/>
          <p:cNvCxnSpPr/>
          <p:nvPr/>
        </p:nvCxnSpPr>
        <p:spPr>
          <a:xfrm rot="10800000">
            <a:off x="3760450" y="3033550"/>
            <a:ext cx="158400" cy="2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72" name="Google Shape;47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8148" y="3499375"/>
            <a:ext cx="1140600" cy="114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3" name="Google Shape;473;p42"/>
          <p:cNvCxnSpPr/>
          <p:nvPr/>
        </p:nvCxnSpPr>
        <p:spPr>
          <a:xfrm>
            <a:off x="4600075" y="1592025"/>
            <a:ext cx="15300" cy="26484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4" name="Google Shape;474;p42"/>
          <p:cNvSpPr txBox="1"/>
          <p:nvPr/>
        </p:nvSpPr>
        <p:spPr>
          <a:xfrm>
            <a:off x="5701200" y="1648400"/>
            <a:ext cx="1802100" cy="354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Service Account / SA is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5" name="Google Shape;475;p42"/>
          <p:cNvSpPr txBox="1"/>
          <p:nvPr/>
        </p:nvSpPr>
        <p:spPr>
          <a:xfrm>
            <a:off x="4771000" y="2163988"/>
            <a:ext cx="375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1.</a:t>
            </a:r>
            <a:r>
              <a:rPr b="1"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Internal representation  of a set of credentials that are typically stored as Secrets.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6" name="Google Shape;476;p42"/>
          <p:cNvSpPr txBox="1"/>
          <p:nvPr/>
        </p:nvSpPr>
        <p:spPr>
          <a:xfrm>
            <a:off x="4771000" y="2803063"/>
            <a:ext cx="375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2. Pods 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uses this SA to authenticate when they 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talk to 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internal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API endpoint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7" name="Google Shape;477;p42"/>
          <p:cNvSpPr txBox="1"/>
          <p:nvPr/>
        </p:nvSpPr>
        <p:spPr>
          <a:xfrm>
            <a:off x="4724400" y="3442138"/>
            <a:ext cx="3755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. By default, SA have no access permissions but can be configured using RBAC to give them access 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permission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and role-based control so they can query and manipulate 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3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3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3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485" name="Google Shape;485;p43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ServiceAccount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486" name="Google Shape;486;p43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43"/>
          <p:cNvSpPr txBox="1"/>
          <p:nvPr/>
        </p:nvSpPr>
        <p:spPr>
          <a:xfrm>
            <a:off x="2787450" y="476915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8" name="Google Shape;488;p43"/>
          <p:cNvSpPr txBox="1"/>
          <p:nvPr/>
        </p:nvSpPr>
        <p:spPr>
          <a:xfrm>
            <a:off x="6078275" y="2394750"/>
            <a:ext cx="18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9" name="Google Shape;489;p43"/>
          <p:cNvSpPr txBox="1"/>
          <p:nvPr/>
        </p:nvSpPr>
        <p:spPr>
          <a:xfrm>
            <a:off x="393425" y="1932325"/>
            <a:ext cx="22275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A84F"/>
                </a:solidFill>
                <a:latin typeface="Poppins"/>
                <a:ea typeface="Poppins"/>
                <a:cs typeface="Poppins"/>
                <a:sym typeface="Poppins"/>
              </a:rPr>
              <a:t>Very useful</a:t>
            </a: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if we have an automatized application set-up in the cluster to deploy the pods after its build up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90" name="Google Shape;490;p43"/>
          <p:cNvCxnSpPr/>
          <p:nvPr/>
        </p:nvCxnSpPr>
        <p:spPr>
          <a:xfrm>
            <a:off x="2620925" y="1876100"/>
            <a:ext cx="14100" cy="18903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43"/>
          <p:cNvSpPr txBox="1"/>
          <p:nvPr/>
        </p:nvSpPr>
        <p:spPr>
          <a:xfrm>
            <a:off x="2733425" y="1876100"/>
            <a:ext cx="592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AutoNum type="arabicPeriod"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92" name="Google Shape;49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0075" y="1896200"/>
            <a:ext cx="5154175" cy="3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3"/>
          <p:cNvSpPr txBox="1"/>
          <p:nvPr/>
        </p:nvSpPr>
        <p:spPr>
          <a:xfrm>
            <a:off x="2733425" y="2321025"/>
            <a:ext cx="5923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2.   Create a Role: 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        </a:t>
            </a:r>
            <a:r>
              <a:rPr lang="en" sz="11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k3s kubectl apply -f </a:t>
            </a:r>
            <a:r>
              <a:rPr lang="en" sz="11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default-role.yaml</a:t>
            </a:r>
            <a:endParaRPr sz="1100">
              <a:solidFill>
                <a:srgbClr val="66666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4" name="Google Shape;494;p43"/>
          <p:cNvSpPr txBox="1"/>
          <p:nvPr/>
        </p:nvSpPr>
        <p:spPr>
          <a:xfrm>
            <a:off x="2733425" y="3041850"/>
            <a:ext cx="5923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3.   Create a RoleBinding: 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      </a:t>
            </a:r>
            <a:r>
              <a:rPr lang="en" sz="11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1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k3s kubectl apply -f </a:t>
            </a:r>
            <a:r>
              <a:rPr lang="en" sz="11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role-binding.yaml</a:t>
            </a:r>
            <a:endParaRPr sz="1100">
              <a:solidFill>
                <a:srgbClr val="66666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4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4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4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502" name="Google Shape;502;p44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Access </a:t>
            </a:r>
            <a:r>
              <a:rPr lang="en" sz="2400">
                <a:solidFill>
                  <a:schemeClr val="dk2"/>
                </a:solidFill>
              </a:rPr>
              <a:t>Control </a:t>
            </a:r>
            <a:r>
              <a:rPr lang="en" sz="3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2400">
                <a:solidFill>
                  <a:schemeClr val="dk2"/>
                </a:solidFill>
              </a:rPr>
              <a:t>1 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503" name="Google Shape;503;p44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4" name="Google Shape;504;p44"/>
          <p:cNvSpPr txBox="1"/>
          <p:nvPr/>
        </p:nvSpPr>
        <p:spPr>
          <a:xfrm>
            <a:off x="2787450" y="476915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5" name="Google Shape;505;p44"/>
          <p:cNvSpPr txBox="1"/>
          <p:nvPr/>
        </p:nvSpPr>
        <p:spPr>
          <a:xfrm>
            <a:off x="6078275" y="2394750"/>
            <a:ext cx="18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6" name="Google Shape;506;p44"/>
          <p:cNvSpPr txBox="1"/>
          <p:nvPr/>
        </p:nvSpPr>
        <p:spPr>
          <a:xfrm>
            <a:off x="597025" y="1875225"/>
            <a:ext cx="2908500" cy="354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Kubernetes is </a:t>
            </a:r>
            <a:r>
              <a:rPr b="1" lang="en" sz="11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not</a:t>
            </a: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a security platform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07" name="Google Shape;507;p44"/>
          <p:cNvCxnSpPr/>
          <p:nvPr/>
        </p:nvCxnSpPr>
        <p:spPr>
          <a:xfrm>
            <a:off x="776225" y="2229225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8" name="Google Shape;508;p44"/>
          <p:cNvSpPr txBox="1"/>
          <p:nvPr/>
        </p:nvSpPr>
        <p:spPr>
          <a:xfrm>
            <a:off x="597025" y="2571825"/>
            <a:ext cx="3811800" cy="354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71717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Native tooling to handle most security-related tasks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09" name="Google Shape;5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3550" y="2394750"/>
            <a:ext cx="353999" cy="353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0" name="Google Shape;510;p44"/>
          <p:cNvCxnSpPr/>
          <p:nvPr/>
        </p:nvCxnSpPr>
        <p:spPr>
          <a:xfrm>
            <a:off x="776225" y="2925825"/>
            <a:ext cx="0" cy="8418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1" name="Google Shape;511;p44"/>
          <p:cNvCxnSpPr/>
          <p:nvPr/>
        </p:nvCxnSpPr>
        <p:spPr>
          <a:xfrm flipH="1" rot="10800000">
            <a:off x="776225" y="3275925"/>
            <a:ext cx="387300" cy="3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2" name="Google Shape;512;p44"/>
          <p:cNvSpPr txBox="1"/>
          <p:nvPr/>
        </p:nvSpPr>
        <p:spPr>
          <a:xfrm>
            <a:off x="1202325" y="3099075"/>
            <a:ext cx="3260100" cy="3540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71717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Detecting vulnerabilities within applications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3" name="Google Shape;51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200" y="3037575"/>
            <a:ext cx="238349" cy="238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4" name="Google Shape;514;p44"/>
          <p:cNvCxnSpPr/>
          <p:nvPr/>
        </p:nvCxnSpPr>
        <p:spPr>
          <a:xfrm flipH="1" rot="10800000">
            <a:off x="776225" y="3767625"/>
            <a:ext cx="387300" cy="3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44"/>
          <p:cNvSpPr txBox="1"/>
          <p:nvPr/>
        </p:nvSpPr>
        <p:spPr>
          <a:xfrm>
            <a:off x="1202325" y="3564750"/>
            <a:ext cx="3260100" cy="3540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71717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Monitoring for attacks / breaches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6" name="Google Shape;51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200" y="3453075"/>
            <a:ext cx="238349" cy="238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7" name="Google Shape;517;p44"/>
          <p:cNvCxnSpPr/>
          <p:nvPr/>
        </p:nvCxnSpPr>
        <p:spPr>
          <a:xfrm>
            <a:off x="4730175" y="1756125"/>
            <a:ext cx="38400" cy="25947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18" name="Google Shape;51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3350" y="2375700"/>
            <a:ext cx="354002" cy="354002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44"/>
          <p:cNvSpPr txBox="1"/>
          <p:nvPr/>
        </p:nvSpPr>
        <p:spPr>
          <a:xfrm>
            <a:off x="6231825" y="2585550"/>
            <a:ext cx="1376700" cy="3540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Access Control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20" name="Google Shape;520;p44"/>
          <p:cNvCxnSpPr/>
          <p:nvPr/>
        </p:nvCxnSpPr>
        <p:spPr>
          <a:xfrm>
            <a:off x="6439525" y="2951775"/>
            <a:ext cx="5100" cy="6486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1" name="Google Shape;521;p44"/>
          <p:cNvCxnSpPr/>
          <p:nvPr/>
        </p:nvCxnSpPr>
        <p:spPr>
          <a:xfrm flipH="1" rot="10800000">
            <a:off x="6444625" y="3453075"/>
            <a:ext cx="387300" cy="3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2" name="Google Shape;522;p44"/>
          <p:cNvSpPr txBox="1"/>
          <p:nvPr/>
        </p:nvSpPr>
        <p:spPr>
          <a:xfrm>
            <a:off x="6866525" y="3276225"/>
            <a:ext cx="826200" cy="3540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Cluster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23" name="Google Shape;52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6250" y="3118125"/>
            <a:ext cx="315899" cy="315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4" name="Google Shape;524;p44"/>
          <p:cNvCxnSpPr/>
          <p:nvPr/>
        </p:nvCxnSpPr>
        <p:spPr>
          <a:xfrm>
            <a:off x="7001825" y="3630225"/>
            <a:ext cx="9300" cy="5184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" name="Google Shape;525;p44"/>
          <p:cNvCxnSpPr/>
          <p:nvPr/>
        </p:nvCxnSpPr>
        <p:spPr>
          <a:xfrm flipH="1" rot="10800000">
            <a:off x="7011125" y="4011125"/>
            <a:ext cx="387300" cy="3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6" name="Google Shape;526;p44"/>
          <p:cNvSpPr txBox="1"/>
          <p:nvPr/>
        </p:nvSpPr>
        <p:spPr>
          <a:xfrm>
            <a:off x="7398425" y="3822450"/>
            <a:ext cx="826200" cy="3540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Kube API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27" name="Google Shape;52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1975" y="3770250"/>
            <a:ext cx="238351" cy="23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5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5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5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535" name="Google Shape;535;p45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</a:t>
            </a:r>
            <a:r>
              <a:rPr lang="en" sz="2400">
                <a:solidFill>
                  <a:schemeClr val="dk2"/>
                </a:solidFill>
              </a:rPr>
              <a:t>Access Control </a:t>
            </a:r>
            <a:r>
              <a:rPr lang="en" sz="3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2400">
                <a:solidFill>
                  <a:schemeClr val="dk2"/>
                </a:solidFill>
              </a:rPr>
              <a:t>2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536" name="Google Shape;536;p45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p45"/>
          <p:cNvSpPr txBox="1"/>
          <p:nvPr/>
        </p:nvSpPr>
        <p:spPr>
          <a:xfrm>
            <a:off x="2787450" y="476915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8" name="Google Shape;538;p45"/>
          <p:cNvSpPr txBox="1"/>
          <p:nvPr/>
        </p:nvSpPr>
        <p:spPr>
          <a:xfrm>
            <a:off x="6078275" y="2394750"/>
            <a:ext cx="18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9" name="Google Shape;539;p45"/>
          <p:cNvSpPr txBox="1"/>
          <p:nvPr/>
        </p:nvSpPr>
        <p:spPr>
          <a:xfrm>
            <a:off x="3781075" y="1882900"/>
            <a:ext cx="1102200" cy="3540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Methods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40" name="Google Shape;540;p45"/>
          <p:cNvCxnSpPr/>
          <p:nvPr/>
        </p:nvCxnSpPr>
        <p:spPr>
          <a:xfrm>
            <a:off x="4328275" y="2236900"/>
            <a:ext cx="3900" cy="3960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1" name="Google Shape;541;p45"/>
          <p:cNvCxnSpPr/>
          <p:nvPr/>
        </p:nvCxnSpPr>
        <p:spPr>
          <a:xfrm flipH="1" rot="10800000">
            <a:off x="2158375" y="2632900"/>
            <a:ext cx="4347600" cy="153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2" name="Google Shape;542;p45"/>
          <p:cNvCxnSpPr/>
          <p:nvPr/>
        </p:nvCxnSpPr>
        <p:spPr>
          <a:xfrm>
            <a:off x="2158375" y="2648200"/>
            <a:ext cx="3900" cy="3960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3" name="Google Shape;543;p45"/>
          <p:cNvCxnSpPr/>
          <p:nvPr/>
        </p:nvCxnSpPr>
        <p:spPr>
          <a:xfrm>
            <a:off x="6505975" y="2632900"/>
            <a:ext cx="3900" cy="3960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4" name="Google Shape;544;p45"/>
          <p:cNvCxnSpPr/>
          <p:nvPr/>
        </p:nvCxnSpPr>
        <p:spPr>
          <a:xfrm>
            <a:off x="3513200" y="2632900"/>
            <a:ext cx="3900" cy="3960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5" name="Google Shape;545;p45"/>
          <p:cNvCxnSpPr/>
          <p:nvPr/>
        </p:nvCxnSpPr>
        <p:spPr>
          <a:xfrm>
            <a:off x="5056300" y="2648200"/>
            <a:ext cx="3900" cy="3960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45"/>
          <p:cNvSpPr txBox="1"/>
          <p:nvPr/>
        </p:nvSpPr>
        <p:spPr>
          <a:xfrm>
            <a:off x="1609225" y="3044200"/>
            <a:ext cx="1102200" cy="354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TLS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7" name="Google Shape;547;p45"/>
          <p:cNvSpPr txBox="1"/>
          <p:nvPr/>
        </p:nvSpPr>
        <p:spPr>
          <a:xfrm>
            <a:off x="2769800" y="3044200"/>
            <a:ext cx="1490700" cy="354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Authentication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8" name="Google Shape;548;p45"/>
          <p:cNvSpPr txBox="1"/>
          <p:nvPr/>
        </p:nvSpPr>
        <p:spPr>
          <a:xfrm>
            <a:off x="5856000" y="3044200"/>
            <a:ext cx="1528800" cy="354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Admission Control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9" name="Google Shape;549;p45"/>
          <p:cNvSpPr txBox="1"/>
          <p:nvPr/>
        </p:nvSpPr>
        <p:spPr>
          <a:xfrm>
            <a:off x="4374700" y="3044200"/>
            <a:ext cx="1367100" cy="354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Authorization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6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46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6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557" name="Google Shape;557;p46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Security Pipeline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558" name="Google Shape;558;p46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9" name="Google Shape;559;p46"/>
          <p:cNvSpPr txBox="1"/>
          <p:nvPr/>
        </p:nvSpPr>
        <p:spPr>
          <a:xfrm>
            <a:off x="2787450" y="475070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60" name="Google Shape;560;p46"/>
          <p:cNvPicPr preferRelativeResize="0"/>
          <p:nvPr/>
        </p:nvPicPr>
        <p:blipFill rotWithShape="1">
          <a:blip r:embed="rId3">
            <a:alphaModFix/>
          </a:blip>
          <a:srcRect b="-123791" l="-339109" r="118802" t="-96413"/>
          <a:stretch/>
        </p:blipFill>
        <p:spPr>
          <a:xfrm>
            <a:off x="152400" y="2997875"/>
            <a:ext cx="2482650" cy="1861988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6"/>
          <p:cNvSpPr txBox="1"/>
          <p:nvPr/>
        </p:nvSpPr>
        <p:spPr>
          <a:xfrm>
            <a:off x="3273700" y="4310988"/>
            <a:ext cx="3569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Fig: </a:t>
            </a:r>
            <a:r>
              <a:rPr lang="en" sz="1100">
                <a:solidFill>
                  <a:schemeClr val="accent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Kubernetes security 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pipeline, </a:t>
            </a: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Source: </a:t>
            </a:r>
            <a:r>
              <a:rPr lang="en" sz="9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Click here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62" name="Google Shape;562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1338" y="1956425"/>
            <a:ext cx="422827" cy="422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7510" y="2984050"/>
            <a:ext cx="422825" cy="41126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46"/>
          <p:cNvSpPr txBox="1"/>
          <p:nvPr/>
        </p:nvSpPr>
        <p:spPr>
          <a:xfrm>
            <a:off x="2010825" y="1749775"/>
            <a:ext cx="455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5" name="Google Shape;565;p46"/>
          <p:cNvSpPr txBox="1"/>
          <p:nvPr/>
        </p:nvSpPr>
        <p:spPr>
          <a:xfrm>
            <a:off x="1943175" y="1562475"/>
            <a:ext cx="5853300" cy="2662800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                           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66" name="Google Shape;566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52500" y="3632475"/>
            <a:ext cx="990918" cy="557401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46"/>
          <p:cNvSpPr txBox="1"/>
          <p:nvPr/>
        </p:nvSpPr>
        <p:spPr>
          <a:xfrm>
            <a:off x="478863" y="2331750"/>
            <a:ext cx="920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Human user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8" name="Google Shape;568;p46"/>
          <p:cNvSpPr txBox="1"/>
          <p:nvPr/>
        </p:nvSpPr>
        <p:spPr>
          <a:xfrm>
            <a:off x="322824" y="3442750"/>
            <a:ext cx="137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Pod/ServiceAccount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69" name="Google Shape;569;p46"/>
          <p:cNvCxnSpPr>
            <a:stCxn id="562" idx="3"/>
          </p:cNvCxnSpPr>
          <p:nvPr/>
        </p:nvCxnSpPr>
        <p:spPr>
          <a:xfrm>
            <a:off x="1114165" y="2167839"/>
            <a:ext cx="741300" cy="1323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0" name="Google Shape;570;p46"/>
          <p:cNvCxnSpPr/>
          <p:nvPr/>
        </p:nvCxnSpPr>
        <p:spPr>
          <a:xfrm flipH="1" rot="10800000">
            <a:off x="1197710" y="2379258"/>
            <a:ext cx="698100" cy="7767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71" name="Google Shape;571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 rot="10800000">
            <a:off x="2557475" y="2025963"/>
            <a:ext cx="603400" cy="603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2" name="Google Shape;572;p46"/>
          <p:cNvCxnSpPr/>
          <p:nvPr/>
        </p:nvCxnSpPr>
        <p:spPr>
          <a:xfrm>
            <a:off x="1897950" y="2307175"/>
            <a:ext cx="55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3" name="Google Shape;573;p46"/>
          <p:cNvCxnSpPr/>
          <p:nvPr/>
        </p:nvCxnSpPr>
        <p:spPr>
          <a:xfrm>
            <a:off x="3228625" y="2278288"/>
            <a:ext cx="10470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4" name="Google Shape;574;p46"/>
          <p:cNvCxnSpPr/>
          <p:nvPr/>
        </p:nvCxnSpPr>
        <p:spPr>
          <a:xfrm>
            <a:off x="5306350" y="2306863"/>
            <a:ext cx="10470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75" name="Google Shape;575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8159875" y="2097462"/>
            <a:ext cx="557400" cy="557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6" name="Google Shape;576;p46"/>
          <p:cNvCxnSpPr/>
          <p:nvPr/>
        </p:nvCxnSpPr>
        <p:spPr>
          <a:xfrm>
            <a:off x="7109750" y="2327350"/>
            <a:ext cx="10470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77" name="Google Shape;577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 rot="10800000">
            <a:off x="4568125" y="1976900"/>
            <a:ext cx="603400" cy="6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 rot="10800000">
            <a:off x="6429850" y="1976900"/>
            <a:ext cx="603400" cy="60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46"/>
          <p:cNvSpPr txBox="1"/>
          <p:nvPr/>
        </p:nvSpPr>
        <p:spPr>
          <a:xfrm>
            <a:off x="2109600" y="3040950"/>
            <a:ext cx="1495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Poppins"/>
              <a:buAutoNum type="arabicPeriod"/>
            </a:pPr>
            <a:r>
              <a:rPr b="1" lang="en" sz="9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uthentication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0" name="Google Shape;580;p46"/>
          <p:cNvSpPr txBox="1"/>
          <p:nvPr/>
        </p:nvSpPr>
        <p:spPr>
          <a:xfrm>
            <a:off x="4121925" y="3028138"/>
            <a:ext cx="1495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2.       </a:t>
            </a:r>
            <a:r>
              <a:rPr b="1" lang="en" sz="9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uthorization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1" name="Google Shape;581;p46"/>
          <p:cNvSpPr txBox="1"/>
          <p:nvPr/>
        </p:nvSpPr>
        <p:spPr>
          <a:xfrm>
            <a:off x="5875500" y="3028138"/>
            <a:ext cx="1712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3.       </a:t>
            </a:r>
            <a:r>
              <a:rPr b="1" lang="en" sz="9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dmission Control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2" name="Google Shape;582;p46"/>
          <p:cNvSpPr txBox="1"/>
          <p:nvPr/>
        </p:nvSpPr>
        <p:spPr>
          <a:xfrm>
            <a:off x="7759525" y="2732325"/>
            <a:ext cx="1495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Kubernetes object (s)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3" name="Google Shape;583;p4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98975" y="2278312"/>
            <a:ext cx="315900" cy="3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46"/>
          <p:cNvSpPr txBox="1"/>
          <p:nvPr/>
        </p:nvSpPr>
        <p:spPr>
          <a:xfrm>
            <a:off x="7573000" y="4323225"/>
            <a:ext cx="1532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Poppins"/>
                <a:ea typeface="Poppins"/>
                <a:cs typeface="Poppins"/>
                <a:sym typeface="Poppins"/>
              </a:rPr>
              <a:t>Continued …</a:t>
            </a:r>
            <a:endParaRPr i="1" sz="11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7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47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47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592" name="Google Shape;592;p47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AuthN Stra</a:t>
            </a:r>
            <a:r>
              <a:rPr lang="en" sz="2400">
                <a:solidFill>
                  <a:schemeClr val="dk2"/>
                </a:solidFill>
              </a:rPr>
              <a:t>tegies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593" name="Google Shape;593;p47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47"/>
          <p:cNvSpPr txBox="1"/>
          <p:nvPr/>
        </p:nvSpPr>
        <p:spPr>
          <a:xfrm>
            <a:off x="2787450" y="476915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5" name="Google Shape;595;p47"/>
          <p:cNvSpPr txBox="1"/>
          <p:nvPr/>
        </p:nvSpPr>
        <p:spPr>
          <a:xfrm>
            <a:off x="6078275" y="2394750"/>
            <a:ext cx="18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6" name="Google Shape;596;p47"/>
          <p:cNvSpPr txBox="1"/>
          <p:nvPr/>
        </p:nvSpPr>
        <p:spPr>
          <a:xfrm>
            <a:off x="3800500" y="1951175"/>
            <a:ext cx="1928400" cy="3540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X509 Client Certificates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7" name="Google Shape;597;p47"/>
          <p:cNvSpPr txBox="1"/>
          <p:nvPr/>
        </p:nvSpPr>
        <p:spPr>
          <a:xfrm>
            <a:off x="6906400" y="1935738"/>
            <a:ext cx="1336500" cy="354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Tokens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8" name="Google Shape;598;p47"/>
          <p:cNvSpPr txBox="1"/>
          <p:nvPr/>
        </p:nvSpPr>
        <p:spPr>
          <a:xfrm>
            <a:off x="806850" y="1951175"/>
            <a:ext cx="1735800" cy="354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Basic Authentication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9" name="Google Shape;599;p47"/>
          <p:cNvSpPr txBox="1"/>
          <p:nvPr/>
        </p:nvSpPr>
        <p:spPr>
          <a:xfrm>
            <a:off x="6585688" y="2887675"/>
            <a:ext cx="1977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●"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OpenID Connect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0" name="Google Shape;600;p47"/>
          <p:cNvSpPr txBox="1"/>
          <p:nvPr/>
        </p:nvSpPr>
        <p:spPr>
          <a:xfrm>
            <a:off x="88200" y="2477600"/>
            <a:ext cx="3145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Pass a CSV with the following: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&lt;password&gt;,&lt;username&gt;,&lt;UID&gt;,”&lt;group1, group2&gt;”</a:t>
            </a:r>
            <a:endParaRPr sz="900">
              <a:solidFill>
                <a:srgbClr val="66666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&lt;password&gt;,&lt;username&gt;,&lt;UID&gt;,”&lt;group2, group4&gt;”</a:t>
            </a:r>
            <a:endParaRPr sz="900">
              <a:solidFill>
                <a:srgbClr val="66666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1" name="Google Shape;601;p47"/>
          <p:cNvSpPr/>
          <p:nvPr/>
        </p:nvSpPr>
        <p:spPr>
          <a:xfrm>
            <a:off x="2375775" y="1853275"/>
            <a:ext cx="225900" cy="2259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7"/>
          <p:cNvSpPr txBox="1"/>
          <p:nvPr/>
        </p:nvSpPr>
        <p:spPr>
          <a:xfrm>
            <a:off x="631200" y="3775500"/>
            <a:ext cx="163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Not scalable</a:t>
            </a:r>
            <a:endParaRPr sz="11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3" name="Google Shape;603;p47"/>
          <p:cNvSpPr/>
          <p:nvPr/>
        </p:nvSpPr>
        <p:spPr>
          <a:xfrm>
            <a:off x="356325" y="3926850"/>
            <a:ext cx="53100" cy="513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4" name="Google Shape;60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4188" y="2461299"/>
            <a:ext cx="3145800" cy="1079811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47"/>
          <p:cNvSpPr/>
          <p:nvPr/>
        </p:nvSpPr>
        <p:spPr>
          <a:xfrm>
            <a:off x="5598800" y="1849638"/>
            <a:ext cx="225900" cy="2259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47"/>
          <p:cNvSpPr/>
          <p:nvPr/>
        </p:nvSpPr>
        <p:spPr>
          <a:xfrm>
            <a:off x="3191913" y="3807400"/>
            <a:ext cx="53100" cy="513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47"/>
          <p:cNvSpPr txBox="1"/>
          <p:nvPr/>
        </p:nvSpPr>
        <p:spPr>
          <a:xfrm>
            <a:off x="3390475" y="3633175"/>
            <a:ext cx="163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Insecure</a:t>
            </a:r>
            <a:endParaRPr sz="11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08" name="Google Shape;608;p47"/>
          <p:cNvCxnSpPr/>
          <p:nvPr/>
        </p:nvCxnSpPr>
        <p:spPr>
          <a:xfrm>
            <a:off x="3028475" y="1840975"/>
            <a:ext cx="18000" cy="23556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9" name="Google Shape;609;p47"/>
          <p:cNvCxnSpPr/>
          <p:nvPr/>
        </p:nvCxnSpPr>
        <p:spPr>
          <a:xfrm>
            <a:off x="6567700" y="1875688"/>
            <a:ext cx="18000" cy="23556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0" name="Google Shape;610;p47"/>
          <p:cNvSpPr txBox="1"/>
          <p:nvPr/>
        </p:nvSpPr>
        <p:spPr>
          <a:xfrm>
            <a:off x="3281500" y="3893525"/>
            <a:ext cx="3304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   Long-lived and can’t be revoked effectively</a:t>
            </a:r>
            <a:endParaRPr sz="11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1" name="Google Shape;611;p47"/>
          <p:cNvSpPr/>
          <p:nvPr/>
        </p:nvSpPr>
        <p:spPr>
          <a:xfrm>
            <a:off x="3191913" y="4078200"/>
            <a:ext cx="53100" cy="513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47"/>
          <p:cNvSpPr txBox="1"/>
          <p:nvPr/>
        </p:nvSpPr>
        <p:spPr>
          <a:xfrm>
            <a:off x="3390475" y="4201163"/>
            <a:ext cx="2966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Makes it hard to use groups with RBAC</a:t>
            </a:r>
            <a:endParaRPr sz="11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3" name="Google Shape;613;p47"/>
          <p:cNvSpPr/>
          <p:nvPr/>
        </p:nvSpPr>
        <p:spPr>
          <a:xfrm>
            <a:off x="3191913" y="4349000"/>
            <a:ext cx="53100" cy="513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47"/>
          <p:cNvSpPr/>
          <p:nvPr/>
        </p:nvSpPr>
        <p:spPr>
          <a:xfrm>
            <a:off x="8062975" y="1849638"/>
            <a:ext cx="225900" cy="225900"/>
          </a:xfrm>
          <a:prstGeom prst="flowChartConnector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8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48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48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622" name="Google Shape;622;p48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AuthZ Modules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623" name="Google Shape;623;p48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4" name="Google Shape;624;p48"/>
          <p:cNvSpPr txBox="1"/>
          <p:nvPr/>
        </p:nvSpPr>
        <p:spPr>
          <a:xfrm>
            <a:off x="2787450" y="476915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5" name="Google Shape;625;p48"/>
          <p:cNvSpPr txBox="1"/>
          <p:nvPr/>
        </p:nvSpPr>
        <p:spPr>
          <a:xfrm>
            <a:off x="688600" y="1616125"/>
            <a:ext cx="1798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AutoNum type="arabicPeriod"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AlwaysAllow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6" name="Google Shape;626;p48"/>
          <p:cNvSpPr txBox="1"/>
          <p:nvPr/>
        </p:nvSpPr>
        <p:spPr>
          <a:xfrm>
            <a:off x="688600" y="1962900"/>
            <a:ext cx="1507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2.     AlwaysDeny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7" name="Google Shape;627;p48"/>
          <p:cNvSpPr txBox="1"/>
          <p:nvPr/>
        </p:nvSpPr>
        <p:spPr>
          <a:xfrm>
            <a:off x="688600" y="2309650"/>
            <a:ext cx="103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3.     Node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8" name="Google Shape;628;p48"/>
          <p:cNvSpPr txBox="1"/>
          <p:nvPr/>
        </p:nvSpPr>
        <p:spPr>
          <a:xfrm>
            <a:off x="688600" y="2663650"/>
            <a:ext cx="351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4.     Attribute-Based Access Control(ABAC)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9" name="Google Shape;629;p48"/>
          <p:cNvSpPr txBox="1"/>
          <p:nvPr/>
        </p:nvSpPr>
        <p:spPr>
          <a:xfrm>
            <a:off x="688600" y="3003175"/>
            <a:ext cx="321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5.     Role-based Access Control (RBAC)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0" name="Google Shape;630;p48"/>
          <p:cNvSpPr txBox="1"/>
          <p:nvPr/>
        </p:nvSpPr>
        <p:spPr>
          <a:xfrm>
            <a:off x="688600" y="3461775"/>
            <a:ext cx="1436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6.     Webhook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1" name="Google Shape;631;p48"/>
          <p:cNvSpPr/>
          <p:nvPr/>
        </p:nvSpPr>
        <p:spPr>
          <a:xfrm>
            <a:off x="2262575" y="1714500"/>
            <a:ext cx="105300" cy="484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2" name="Google Shape;632;p48"/>
          <p:cNvCxnSpPr/>
          <p:nvPr/>
        </p:nvCxnSpPr>
        <p:spPr>
          <a:xfrm>
            <a:off x="2487425" y="1960425"/>
            <a:ext cx="246000" cy="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48"/>
          <p:cNvSpPr txBox="1"/>
          <p:nvPr/>
        </p:nvSpPr>
        <p:spPr>
          <a:xfrm>
            <a:off x="2787450" y="1714500"/>
            <a:ext cx="1806000" cy="461700"/>
          </a:xfrm>
          <a:prstGeom prst="rect">
            <a:avLst/>
          </a:prstGeom>
          <a:noFill/>
          <a:ln cap="flat" cmpd="sng" w="9525">
            <a:solidFill>
              <a:srgbClr val="9FA0A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Not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 for production </a:t>
            </a:r>
            <a:r>
              <a:rPr b="1" lang="en" sz="900">
                <a:solidFill>
                  <a:srgbClr val="6AA84F"/>
                </a:solidFill>
                <a:latin typeface="Poppins"/>
                <a:ea typeface="Poppins"/>
                <a:cs typeface="Poppins"/>
                <a:sym typeface="Poppins"/>
              </a:rPr>
              <a:t>but for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 specified use-case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34" name="Google Shape;634;p48"/>
          <p:cNvCxnSpPr/>
          <p:nvPr/>
        </p:nvCxnSpPr>
        <p:spPr>
          <a:xfrm>
            <a:off x="1672325" y="2490275"/>
            <a:ext cx="246000" cy="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48"/>
          <p:cNvSpPr txBox="1"/>
          <p:nvPr/>
        </p:nvSpPr>
        <p:spPr>
          <a:xfrm>
            <a:off x="1988375" y="2325100"/>
            <a:ext cx="3056700" cy="323100"/>
          </a:xfrm>
          <a:prstGeom prst="rect">
            <a:avLst/>
          </a:prstGeom>
          <a:noFill/>
          <a:ln cap="flat" cmpd="sng" w="9525">
            <a:solidFill>
              <a:srgbClr val="9FA0A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latin typeface="Poppins"/>
                <a:ea typeface="Poppins"/>
                <a:cs typeface="Poppins"/>
                <a:sym typeface="Poppins"/>
              </a:rPr>
              <a:t>Using this node or kubelet would talk to API server</a:t>
            </a:r>
            <a:endParaRPr sz="900">
              <a:solidFill>
                <a:srgbClr val="24292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36" name="Google Shape;636;p48"/>
          <p:cNvCxnSpPr/>
          <p:nvPr/>
        </p:nvCxnSpPr>
        <p:spPr>
          <a:xfrm>
            <a:off x="4721800" y="2840650"/>
            <a:ext cx="246000" cy="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p48"/>
          <p:cNvCxnSpPr/>
          <p:nvPr/>
        </p:nvCxnSpPr>
        <p:spPr>
          <a:xfrm flipH="1" rot="10800000">
            <a:off x="5059175" y="2305025"/>
            <a:ext cx="274200" cy="5478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8" name="Google Shape;638;p48"/>
          <p:cNvSpPr txBox="1"/>
          <p:nvPr/>
        </p:nvSpPr>
        <p:spPr>
          <a:xfrm>
            <a:off x="5368350" y="1447500"/>
            <a:ext cx="367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1. It </a:t>
            </a: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evaluates attributes or characteristics in order to determine the access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39" name="Google Shape;639;p48"/>
          <p:cNvCxnSpPr/>
          <p:nvPr/>
        </p:nvCxnSpPr>
        <p:spPr>
          <a:xfrm>
            <a:off x="5368350" y="1637200"/>
            <a:ext cx="14100" cy="87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48"/>
          <p:cNvSpPr txBox="1"/>
          <p:nvPr/>
        </p:nvSpPr>
        <p:spPr>
          <a:xfrm>
            <a:off x="5368350" y="1957450"/>
            <a:ext cx="367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2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The administrator defines a set of user authorization policies into a file with one JSON per line format.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1" name="Google Shape;641;p48"/>
          <p:cNvSpPr/>
          <p:nvPr/>
        </p:nvSpPr>
        <p:spPr>
          <a:xfrm>
            <a:off x="5262450" y="2516000"/>
            <a:ext cx="225900" cy="2259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48"/>
          <p:cNvSpPr txBox="1"/>
          <p:nvPr/>
        </p:nvSpPr>
        <p:spPr>
          <a:xfrm>
            <a:off x="5417425" y="2467400"/>
            <a:ext cx="3719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000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" sz="900">
                <a:solidFill>
                  <a:srgbClr val="FF000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ny modification in the file requires API server to be restarted.</a:t>
            </a:r>
            <a:endParaRPr sz="9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43" name="Google Shape;643;p48"/>
          <p:cNvCxnSpPr/>
          <p:nvPr/>
        </p:nvCxnSpPr>
        <p:spPr>
          <a:xfrm>
            <a:off x="4721800" y="3180175"/>
            <a:ext cx="246000" cy="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4" name="Google Shape;644;p48"/>
          <p:cNvCxnSpPr>
            <a:stCxn id="645" idx="4"/>
          </p:cNvCxnSpPr>
          <p:nvPr/>
        </p:nvCxnSpPr>
        <p:spPr>
          <a:xfrm>
            <a:off x="5375400" y="3064650"/>
            <a:ext cx="5100" cy="18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5" name="Google Shape;645;p48"/>
          <p:cNvSpPr/>
          <p:nvPr/>
        </p:nvSpPr>
        <p:spPr>
          <a:xfrm>
            <a:off x="5262450" y="2838750"/>
            <a:ext cx="225900" cy="225900"/>
          </a:xfrm>
          <a:prstGeom prst="flowChartConnector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48"/>
          <p:cNvSpPr txBox="1"/>
          <p:nvPr/>
        </p:nvSpPr>
        <p:spPr>
          <a:xfrm>
            <a:off x="5487700" y="2822625"/>
            <a:ext cx="360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1. Here we define </a:t>
            </a:r>
            <a:r>
              <a:rPr b="1" lang="en" sz="900">
                <a:latin typeface="Poppins"/>
                <a:ea typeface="Poppins"/>
                <a:cs typeface="Poppins"/>
                <a:sym typeface="Poppins"/>
              </a:rPr>
              <a:t>Roles  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and with</a:t>
            </a:r>
            <a:r>
              <a:rPr b="1" lang="en" sz="90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these roles a user can access kubernetes objects</a:t>
            </a:r>
            <a:endParaRPr b="1"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7" name="Google Shape;647;p48"/>
          <p:cNvSpPr txBox="1"/>
          <p:nvPr/>
        </p:nvSpPr>
        <p:spPr>
          <a:xfrm>
            <a:off x="5567725" y="3100825"/>
            <a:ext cx="3569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8" name="Google Shape;648;p48"/>
          <p:cNvSpPr txBox="1"/>
          <p:nvPr/>
        </p:nvSpPr>
        <p:spPr>
          <a:xfrm>
            <a:off x="2125300" y="3477225"/>
            <a:ext cx="3458400" cy="323100"/>
          </a:xfrm>
          <a:prstGeom prst="rect">
            <a:avLst/>
          </a:prstGeom>
          <a:noFill/>
          <a:ln cap="flat" cmpd="sng" w="9525">
            <a:solidFill>
              <a:srgbClr val="9FA0A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latin typeface="Poppins"/>
                <a:ea typeface="Poppins"/>
                <a:cs typeface="Poppins"/>
                <a:sym typeface="Poppins"/>
              </a:rPr>
              <a:t>We can connect multiple webhooks </a:t>
            </a:r>
            <a:r>
              <a:rPr lang="en" sz="900">
                <a:solidFill>
                  <a:srgbClr val="24292F"/>
                </a:solidFill>
                <a:latin typeface="Poppins"/>
                <a:ea typeface="Poppins"/>
                <a:cs typeface="Poppins"/>
                <a:sym typeface="Poppins"/>
              </a:rPr>
              <a:t>for</a:t>
            </a:r>
            <a:r>
              <a:rPr lang="en" sz="900">
                <a:solidFill>
                  <a:srgbClr val="24292F"/>
                </a:solidFill>
                <a:latin typeface="Poppins"/>
                <a:ea typeface="Poppins"/>
                <a:cs typeface="Poppins"/>
                <a:sym typeface="Poppins"/>
              </a:rPr>
              <a:t> authorization</a:t>
            </a:r>
            <a:endParaRPr sz="900">
              <a:solidFill>
                <a:srgbClr val="24292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49" name="Google Shape;649;p48"/>
          <p:cNvCxnSpPr>
            <a:endCxn id="648" idx="1"/>
          </p:cNvCxnSpPr>
          <p:nvPr/>
        </p:nvCxnSpPr>
        <p:spPr>
          <a:xfrm>
            <a:off x="1918300" y="3638775"/>
            <a:ext cx="207000" cy="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50" name="Google Shape;65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050" y="2942000"/>
            <a:ext cx="615600" cy="4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/>
          <p:nvPr>
            <p:ph type="title"/>
          </p:nvPr>
        </p:nvSpPr>
        <p:spPr>
          <a:xfrm>
            <a:off x="1178026" y="1782475"/>
            <a:ext cx="28755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2000"/>
              <a:t>Research Questions</a:t>
            </a:r>
            <a:endParaRPr sz="2000"/>
          </a:p>
        </p:txBody>
      </p:sp>
      <p:sp>
        <p:nvSpPr>
          <p:cNvPr id="238" name="Google Shape;238;p31"/>
          <p:cNvSpPr txBox="1"/>
          <p:nvPr>
            <p:ph idx="2" type="title"/>
          </p:nvPr>
        </p:nvSpPr>
        <p:spPr>
          <a:xfrm>
            <a:off x="5347422" y="1770638"/>
            <a:ext cx="3295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2000"/>
              <a:t>Security in Kubernetes</a:t>
            </a:r>
            <a:endParaRPr sz="2000"/>
          </a:p>
        </p:txBody>
      </p:sp>
      <p:sp>
        <p:nvSpPr>
          <p:cNvPr id="239" name="Google Shape;239;p31"/>
          <p:cNvSpPr txBox="1"/>
          <p:nvPr>
            <p:ph idx="4" type="title"/>
          </p:nvPr>
        </p:nvSpPr>
        <p:spPr>
          <a:xfrm>
            <a:off x="713227" y="1792250"/>
            <a:ext cx="551700" cy="3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</a:t>
            </a:r>
            <a:r>
              <a:rPr lang="en" sz="2000"/>
              <a:t>1</a:t>
            </a:r>
            <a:endParaRPr sz="2000"/>
          </a:p>
        </p:txBody>
      </p:sp>
      <p:sp>
        <p:nvSpPr>
          <p:cNvPr id="240" name="Google Shape;240;p31"/>
          <p:cNvSpPr txBox="1"/>
          <p:nvPr>
            <p:ph idx="5" type="title"/>
          </p:nvPr>
        </p:nvSpPr>
        <p:spPr>
          <a:xfrm>
            <a:off x="4795725" y="1626150"/>
            <a:ext cx="551700" cy="3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 03</a:t>
            </a:r>
            <a:endParaRPr sz="2000"/>
          </a:p>
        </p:txBody>
      </p:sp>
      <p:sp>
        <p:nvSpPr>
          <p:cNvPr id="241" name="Google Shape;241;p31"/>
          <p:cNvSpPr txBox="1"/>
          <p:nvPr>
            <p:ph idx="6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42" name="Google Shape;242;p31"/>
          <p:cNvSpPr txBox="1"/>
          <p:nvPr>
            <p:ph idx="7" type="title"/>
          </p:nvPr>
        </p:nvSpPr>
        <p:spPr>
          <a:xfrm>
            <a:off x="1178025" y="2298975"/>
            <a:ext cx="3295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2000"/>
              <a:t>Ingress</a:t>
            </a:r>
            <a:r>
              <a:rPr lang="en" sz="2000"/>
              <a:t> </a:t>
            </a:r>
            <a:r>
              <a:rPr lang="en" sz="2000"/>
              <a:t>controllers</a:t>
            </a:r>
            <a:endParaRPr sz="2000"/>
          </a:p>
        </p:txBody>
      </p:sp>
      <p:sp>
        <p:nvSpPr>
          <p:cNvPr id="243" name="Google Shape;243;p31"/>
          <p:cNvSpPr txBox="1"/>
          <p:nvPr>
            <p:ph idx="14" type="title"/>
          </p:nvPr>
        </p:nvSpPr>
        <p:spPr>
          <a:xfrm>
            <a:off x="698875" y="2298975"/>
            <a:ext cx="551700" cy="3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02</a:t>
            </a:r>
            <a:endParaRPr sz="2000"/>
          </a:p>
        </p:txBody>
      </p:sp>
      <p:sp>
        <p:nvSpPr>
          <p:cNvPr id="244" name="Google Shape;244;p31"/>
          <p:cNvSpPr/>
          <p:nvPr/>
        </p:nvSpPr>
        <p:spPr>
          <a:xfrm>
            <a:off x="8368725" y="-1340675"/>
            <a:ext cx="2127300" cy="1846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1"/>
          <p:cNvSpPr txBox="1"/>
          <p:nvPr/>
        </p:nvSpPr>
        <p:spPr>
          <a:xfrm>
            <a:off x="2787450" y="4796125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46" name="Google Shape;246;p31"/>
          <p:cNvCxnSpPr/>
          <p:nvPr/>
        </p:nvCxnSpPr>
        <p:spPr>
          <a:xfrm>
            <a:off x="847725" y="2124375"/>
            <a:ext cx="26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1"/>
          <p:cNvCxnSpPr/>
          <p:nvPr/>
        </p:nvCxnSpPr>
        <p:spPr>
          <a:xfrm>
            <a:off x="847725" y="2629075"/>
            <a:ext cx="26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31"/>
          <p:cNvCxnSpPr/>
          <p:nvPr/>
        </p:nvCxnSpPr>
        <p:spPr>
          <a:xfrm>
            <a:off x="4940475" y="2106050"/>
            <a:ext cx="26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31"/>
          <p:cNvCxnSpPr/>
          <p:nvPr/>
        </p:nvCxnSpPr>
        <p:spPr>
          <a:xfrm flipH="1" rot="10800000">
            <a:off x="1250575" y="2949525"/>
            <a:ext cx="172500" cy="21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31"/>
          <p:cNvCxnSpPr/>
          <p:nvPr/>
        </p:nvCxnSpPr>
        <p:spPr>
          <a:xfrm flipH="1" rot="10800000">
            <a:off x="1250575" y="3238138"/>
            <a:ext cx="172500" cy="21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Google Shape;251;p31"/>
          <p:cNvSpPr txBox="1"/>
          <p:nvPr>
            <p:ph idx="7" type="title"/>
          </p:nvPr>
        </p:nvSpPr>
        <p:spPr>
          <a:xfrm>
            <a:off x="1423075" y="2768472"/>
            <a:ext cx="3295800" cy="27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400"/>
              <a:t>Introduction</a:t>
            </a:r>
            <a:endParaRPr sz="1400"/>
          </a:p>
        </p:txBody>
      </p:sp>
      <p:sp>
        <p:nvSpPr>
          <p:cNvPr id="252" name="Google Shape;252;p31"/>
          <p:cNvSpPr txBox="1"/>
          <p:nvPr>
            <p:ph idx="7" type="title"/>
          </p:nvPr>
        </p:nvSpPr>
        <p:spPr>
          <a:xfrm>
            <a:off x="1384800" y="3090897"/>
            <a:ext cx="3295800" cy="27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400"/>
              <a:t>Types</a:t>
            </a:r>
            <a:endParaRPr sz="1400"/>
          </a:p>
        </p:txBody>
      </p:sp>
      <p:sp>
        <p:nvSpPr>
          <p:cNvPr id="253" name="Google Shape;253;p31"/>
          <p:cNvSpPr txBox="1"/>
          <p:nvPr>
            <p:ph idx="7" type="title"/>
          </p:nvPr>
        </p:nvSpPr>
        <p:spPr>
          <a:xfrm>
            <a:off x="5574900" y="2254660"/>
            <a:ext cx="3295800" cy="27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400"/>
              <a:t>Introduction</a:t>
            </a:r>
            <a:endParaRPr sz="1400"/>
          </a:p>
        </p:txBody>
      </p:sp>
      <p:cxnSp>
        <p:nvCxnSpPr>
          <p:cNvPr id="254" name="Google Shape;254;p31"/>
          <p:cNvCxnSpPr/>
          <p:nvPr/>
        </p:nvCxnSpPr>
        <p:spPr>
          <a:xfrm flipH="1" rot="10800000">
            <a:off x="5430675" y="2418488"/>
            <a:ext cx="172500" cy="21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31"/>
          <p:cNvCxnSpPr/>
          <p:nvPr/>
        </p:nvCxnSpPr>
        <p:spPr>
          <a:xfrm flipH="1" rot="10800000">
            <a:off x="5430675" y="2704450"/>
            <a:ext cx="172500" cy="21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" name="Google Shape;256;p31"/>
          <p:cNvCxnSpPr/>
          <p:nvPr/>
        </p:nvCxnSpPr>
        <p:spPr>
          <a:xfrm flipH="1" rot="10800000">
            <a:off x="5430675" y="2993913"/>
            <a:ext cx="172500" cy="21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" name="Google Shape;257;p31"/>
          <p:cNvSpPr txBox="1"/>
          <p:nvPr>
            <p:ph idx="7" type="title"/>
          </p:nvPr>
        </p:nvSpPr>
        <p:spPr>
          <a:xfrm>
            <a:off x="5574900" y="2544100"/>
            <a:ext cx="3569100" cy="27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400"/>
              <a:t>Users</a:t>
            </a:r>
            <a:endParaRPr sz="1400"/>
          </a:p>
        </p:txBody>
      </p:sp>
      <p:sp>
        <p:nvSpPr>
          <p:cNvPr id="258" name="Google Shape;258;p31"/>
          <p:cNvSpPr txBox="1"/>
          <p:nvPr>
            <p:ph idx="14" type="title"/>
          </p:nvPr>
        </p:nvSpPr>
        <p:spPr>
          <a:xfrm>
            <a:off x="702975" y="4090613"/>
            <a:ext cx="551700" cy="3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04</a:t>
            </a:r>
            <a:endParaRPr sz="2000"/>
          </a:p>
        </p:txBody>
      </p:sp>
      <p:cxnSp>
        <p:nvCxnSpPr>
          <p:cNvPr id="259" name="Google Shape;259;p31"/>
          <p:cNvCxnSpPr/>
          <p:nvPr/>
        </p:nvCxnSpPr>
        <p:spPr>
          <a:xfrm>
            <a:off x="857963" y="4442350"/>
            <a:ext cx="26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" name="Google Shape;260;p31"/>
          <p:cNvSpPr txBox="1"/>
          <p:nvPr>
            <p:ph idx="2" type="title"/>
          </p:nvPr>
        </p:nvSpPr>
        <p:spPr>
          <a:xfrm>
            <a:off x="1250572" y="4073663"/>
            <a:ext cx="3295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2000"/>
              <a:t>Demos</a:t>
            </a:r>
            <a:endParaRPr sz="2000"/>
          </a:p>
        </p:txBody>
      </p:sp>
      <p:sp>
        <p:nvSpPr>
          <p:cNvPr id="261" name="Google Shape;261;p31"/>
          <p:cNvSpPr txBox="1"/>
          <p:nvPr>
            <p:ph idx="7" type="title"/>
          </p:nvPr>
        </p:nvSpPr>
        <p:spPr>
          <a:xfrm>
            <a:off x="1384800" y="3421685"/>
            <a:ext cx="3295800" cy="27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400"/>
              <a:t>Comparison</a:t>
            </a:r>
            <a:endParaRPr sz="1400"/>
          </a:p>
        </p:txBody>
      </p:sp>
      <p:cxnSp>
        <p:nvCxnSpPr>
          <p:cNvPr id="262" name="Google Shape;262;p31"/>
          <p:cNvCxnSpPr/>
          <p:nvPr/>
        </p:nvCxnSpPr>
        <p:spPr>
          <a:xfrm flipH="1" rot="10800000">
            <a:off x="1250575" y="3568700"/>
            <a:ext cx="172500" cy="21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31"/>
          <p:cNvSpPr txBox="1"/>
          <p:nvPr>
            <p:ph idx="7" type="title"/>
          </p:nvPr>
        </p:nvSpPr>
        <p:spPr>
          <a:xfrm>
            <a:off x="5574900" y="2833547"/>
            <a:ext cx="3295800" cy="27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400"/>
              <a:t>Access Control </a:t>
            </a:r>
            <a:endParaRPr sz="1400"/>
          </a:p>
        </p:txBody>
      </p:sp>
      <p:cxnSp>
        <p:nvCxnSpPr>
          <p:cNvPr id="264" name="Google Shape;264;p31"/>
          <p:cNvCxnSpPr/>
          <p:nvPr/>
        </p:nvCxnSpPr>
        <p:spPr>
          <a:xfrm flipH="1" rot="10800000">
            <a:off x="5430675" y="3283388"/>
            <a:ext cx="172500" cy="21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" name="Google Shape;265;p31"/>
          <p:cNvSpPr txBox="1"/>
          <p:nvPr>
            <p:ph idx="7" type="title"/>
          </p:nvPr>
        </p:nvSpPr>
        <p:spPr>
          <a:xfrm>
            <a:off x="5574900" y="3122997"/>
            <a:ext cx="3295800" cy="27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400"/>
              <a:t>Pipeline</a:t>
            </a:r>
            <a:endParaRPr sz="1400"/>
          </a:p>
        </p:txBody>
      </p:sp>
      <p:cxnSp>
        <p:nvCxnSpPr>
          <p:cNvPr id="266" name="Google Shape;266;p31"/>
          <p:cNvCxnSpPr/>
          <p:nvPr/>
        </p:nvCxnSpPr>
        <p:spPr>
          <a:xfrm flipH="1" rot="10800000">
            <a:off x="5430675" y="3572863"/>
            <a:ext cx="172500" cy="21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7" name="Google Shape;267;p31"/>
          <p:cNvSpPr txBox="1"/>
          <p:nvPr>
            <p:ph idx="7" type="title"/>
          </p:nvPr>
        </p:nvSpPr>
        <p:spPr>
          <a:xfrm>
            <a:off x="5574900" y="3388522"/>
            <a:ext cx="3295800" cy="27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400"/>
              <a:t>AuthN Strategies</a:t>
            </a:r>
            <a:endParaRPr sz="1400"/>
          </a:p>
        </p:txBody>
      </p:sp>
      <p:cxnSp>
        <p:nvCxnSpPr>
          <p:cNvPr id="268" name="Google Shape;268;p31"/>
          <p:cNvCxnSpPr/>
          <p:nvPr/>
        </p:nvCxnSpPr>
        <p:spPr>
          <a:xfrm flipH="1" rot="10800000">
            <a:off x="5430675" y="3862338"/>
            <a:ext cx="172500" cy="21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" name="Google Shape;269;p31"/>
          <p:cNvSpPr txBox="1"/>
          <p:nvPr>
            <p:ph idx="7" type="title"/>
          </p:nvPr>
        </p:nvSpPr>
        <p:spPr>
          <a:xfrm>
            <a:off x="5574900" y="3677997"/>
            <a:ext cx="3295800" cy="27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400"/>
              <a:t>AuthZ Modules</a:t>
            </a:r>
            <a:endParaRPr sz="1400"/>
          </a:p>
        </p:txBody>
      </p:sp>
      <p:cxnSp>
        <p:nvCxnSpPr>
          <p:cNvPr id="270" name="Google Shape;270;p31"/>
          <p:cNvCxnSpPr/>
          <p:nvPr/>
        </p:nvCxnSpPr>
        <p:spPr>
          <a:xfrm flipH="1" rot="10800000">
            <a:off x="5430675" y="4151813"/>
            <a:ext cx="172500" cy="21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" name="Google Shape;271;p31"/>
          <p:cNvSpPr txBox="1"/>
          <p:nvPr>
            <p:ph idx="7" type="title"/>
          </p:nvPr>
        </p:nvSpPr>
        <p:spPr>
          <a:xfrm>
            <a:off x="5574900" y="3967485"/>
            <a:ext cx="3295800" cy="27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400"/>
              <a:t>OIDC</a:t>
            </a:r>
            <a:endParaRPr sz="1400"/>
          </a:p>
        </p:txBody>
      </p:sp>
      <p:cxnSp>
        <p:nvCxnSpPr>
          <p:cNvPr id="272" name="Google Shape;272;p31"/>
          <p:cNvCxnSpPr/>
          <p:nvPr/>
        </p:nvCxnSpPr>
        <p:spPr>
          <a:xfrm flipH="1" rot="10800000">
            <a:off x="5430675" y="4441300"/>
            <a:ext cx="172500" cy="21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31"/>
          <p:cNvSpPr txBox="1"/>
          <p:nvPr>
            <p:ph idx="7" type="title"/>
          </p:nvPr>
        </p:nvSpPr>
        <p:spPr>
          <a:xfrm>
            <a:off x="5574900" y="4237060"/>
            <a:ext cx="3295800" cy="27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400"/>
              <a:t>AuthN Protocol Comparison</a:t>
            </a:r>
            <a:endParaRPr sz="1400"/>
          </a:p>
        </p:txBody>
      </p:sp>
      <p:cxnSp>
        <p:nvCxnSpPr>
          <p:cNvPr id="274" name="Google Shape;274;p31"/>
          <p:cNvCxnSpPr/>
          <p:nvPr/>
        </p:nvCxnSpPr>
        <p:spPr>
          <a:xfrm flipH="1" rot="10800000">
            <a:off x="1250575" y="3899250"/>
            <a:ext cx="172500" cy="21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31"/>
          <p:cNvSpPr txBox="1"/>
          <p:nvPr>
            <p:ph idx="7" type="title"/>
          </p:nvPr>
        </p:nvSpPr>
        <p:spPr>
          <a:xfrm>
            <a:off x="1384800" y="3747685"/>
            <a:ext cx="3295800" cy="276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400"/>
              <a:t>Preference</a:t>
            </a:r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9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49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49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658" name="Google Shape;658;p49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Auth | OIDC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659" name="Google Shape;659;p49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49"/>
          <p:cNvSpPr txBox="1"/>
          <p:nvPr/>
        </p:nvSpPr>
        <p:spPr>
          <a:xfrm>
            <a:off x="2787450" y="476915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1" name="Google Shape;661;p49"/>
          <p:cNvSpPr txBox="1"/>
          <p:nvPr/>
        </p:nvSpPr>
        <p:spPr>
          <a:xfrm>
            <a:off x="6078275" y="2394750"/>
            <a:ext cx="18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2" name="Google Shape;662;p49"/>
          <p:cNvSpPr txBox="1"/>
          <p:nvPr/>
        </p:nvSpPr>
        <p:spPr>
          <a:xfrm>
            <a:off x="773050" y="1583225"/>
            <a:ext cx="636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AutoNum type="arabicPeriod"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Widely accepted as a solution to authentication of users on web services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3" name="Google Shape;663;p49"/>
          <p:cNvSpPr txBox="1"/>
          <p:nvPr/>
        </p:nvSpPr>
        <p:spPr>
          <a:xfrm>
            <a:off x="744800" y="2341175"/>
            <a:ext cx="3251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3.     Typical use-case:  Identity Federation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4" name="Google Shape;664;p49"/>
          <p:cNvSpPr txBox="1"/>
          <p:nvPr/>
        </p:nvSpPr>
        <p:spPr>
          <a:xfrm>
            <a:off x="744800" y="1961638"/>
            <a:ext cx="636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2.     Easy to use because it sits on top of existing technology OAuth2.0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65" name="Google Shape;66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800" y="2931063"/>
            <a:ext cx="592800" cy="5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600" y="3624900"/>
            <a:ext cx="889199" cy="5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49"/>
          <p:cNvSpPr txBox="1"/>
          <p:nvPr/>
        </p:nvSpPr>
        <p:spPr>
          <a:xfrm>
            <a:off x="1677350" y="3759750"/>
            <a:ext cx="173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Standard protocol for </a:t>
            </a:r>
            <a:r>
              <a:rPr b="1" lang="en" sz="900">
                <a:latin typeface="Poppins"/>
                <a:ea typeface="Poppins"/>
                <a:cs typeface="Poppins"/>
                <a:sym typeface="Poppins"/>
              </a:rPr>
              <a:t>Authorization</a:t>
            </a:r>
            <a:endParaRPr b="1" sz="9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68" name="Google Shape;668;p49"/>
          <p:cNvCxnSpPr>
            <a:endCxn id="669" idx="1"/>
          </p:cNvCxnSpPr>
          <p:nvPr/>
        </p:nvCxnSpPr>
        <p:spPr>
          <a:xfrm>
            <a:off x="1313450" y="3259250"/>
            <a:ext cx="363900" cy="24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9" name="Google Shape;669;p49"/>
          <p:cNvSpPr txBox="1"/>
          <p:nvPr/>
        </p:nvSpPr>
        <p:spPr>
          <a:xfrm>
            <a:off x="1677350" y="3030800"/>
            <a:ext cx="164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highlight>
                  <a:srgbClr val="FAFAFA"/>
                </a:highlight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" sz="900">
                <a:solidFill>
                  <a:schemeClr val="accent2"/>
                </a:solidFill>
                <a:highlight>
                  <a:srgbClr val="FAFAFA"/>
                </a:highlight>
                <a:latin typeface="Poppins"/>
                <a:ea typeface="Poppins"/>
                <a:cs typeface="Poppins"/>
                <a:sym typeface="Poppins"/>
              </a:rPr>
              <a:t>imple identity layer for </a:t>
            </a:r>
            <a:r>
              <a:rPr b="1" lang="en" sz="900">
                <a:solidFill>
                  <a:schemeClr val="accent2"/>
                </a:solidFill>
                <a:highlight>
                  <a:srgbClr val="FAFAFA"/>
                </a:highlight>
                <a:latin typeface="Poppins"/>
                <a:ea typeface="Poppins"/>
                <a:cs typeface="Poppins"/>
                <a:sym typeface="Poppins"/>
              </a:rPr>
              <a:t>Authentication</a:t>
            </a:r>
            <a:endParaRPr b="1"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70" name="Google Shape;670;p49"/>
          <p:cNvCxnSpPr/>
          <p:nvPr/>
        </p:nvCxnSpPr>
        <p:spPr>
          <a:xfrm>
            <a:off x="1337600" y="3920125"/>
            <a:ext cx="363900" cy="24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1" name="Google Shape;671;p49"/>
          <p:cNvCxnSpPr/>
          <p:nvPr/>
        </p:nvCxnSpPr>
        <p:spPr>
          <a:xfrm flipH="1">
            <a:off x="3953650" y="3022513"/>
            <a:ext cx="6900" cy="14193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72" name="Google Shape;67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5325" y="2748750"/>
            <a:ext cx="3165989" cy="19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0550" y="2340075"/>
            <a:ext cx="315900" cy="3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9450" y="2615175"/>
            <a:ext cx="315900" cy="3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0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0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0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682" name="Google Shape;682;p50"/>
          <p:cNvSpPr txBox="1"/>
          <p:nvPr>
            <p:ph type="title"/>
          </p:nvPr>
        </p:nvSpPr>
        <p:spPr>
          <a:xfrm>
            <a:off x="1205875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Auth </a:t>
            </a:r>
            <a:r>
              <a:rPr lang="en" sz="2400">
                <a:solidFill>
                  <a:schemeClr val="dk2"/>
                </a:solidFill>
              </a:rPr>
              <a:t>| OIDC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683" name="Google Shape;683;p50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4" name="Google Shape;684;p50"/>
          <p:cNvSpPr txBox="1"/>
          <p:nvPr/>
        </p:nvSpPr>
        <p:spPr>
          <a:xfrm>
            <a:off x="2787450" y="476915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5" name="Google Shape;685;p50"/>
          <p:cNvSpPr txBox="1"/>
          <p:nvPr/>
        </p:nvSpPr>
        <p:spPr>
          <a:xfrm>
            <a:off x="797900" y="1533800"/>
            <a:ext cx="492600" cy="3540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User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6" name="Google Shape;686;p50"/>
          <p:cNvSpPr txBox="1"/>
          <p:nvPr/>
        </p:nvSpPr>
        <p:spPr>
          <a:xfrm>
            <a:off x="2449975" y="1533800"/>
            <a:ext cx="1408200" cy="354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Identity Provider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7" name="Google Shape;687;p50"/>
          <p:cNvSpPr txBox="1"/>
          <p:nvPr/>
        </p:nvSpPr>
        <p:spPr>
          <a:xfrm>
            <a:off x="4845175" y="1564700"/>
            <a:ext cx="775200" cy="3540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kubectl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8" name="Google Shape;688;p50"/>
          <p:cNvSpPr txBox="1"/>
          <p:nvPr/>
        </p:nvSpPr>
        <p:spPr>
          <a:xfrm>
            <a:off x="6967450" y="1533800"/>
            <a:ext cx="926700" cy="354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API Server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9" name="Google Shape;689;p50"/>
          <p:cNvSpPr txBox="1"/>
          <p:nvPr/>
        </p:nvSpPr>
        <p:spPr>
          <a:xfrm>
            <a:off x="797900" y="4399400"/>
            <a:ext cx="492600" cy="3540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User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0" name="Google Shape;690;p50"/>
          <p:cNvSpPr txBox="1"/>
          <p:nvPr/>
        </p:nvSpPr>
        <p:spPr>
          <a:xfrm>
            <a:off x="2449975" y="4369275"/>
            <a:ext cx="1408200" cy="354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Identity Provider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1" name="Google Shape;691;p50"/>
          <p:cNvSpPr txBox="1"/>
          <p:nvPr/>
        </p:nvSpPr>
        <p:spPr>
          <a:xfrm>
            <a:off x="4901525" y="4428400"/>
            <a:ext cx="775200" cy="3540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kubectl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2" name="Google Shape;692;p50"/>
          <p:cNvSpPr txBox="1"/>
          <p:nvPr/>
        </p:nvSpPr>
        <p:spPr>
          <a:xfrm>
            <a:off x="7005925" y="4428388"/>
            <a:ext cx="926700" cy="354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API Server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93" name="Google Shape;693;p50"/>
          <p:cNvCxnSpPr>
            <a:stCxn id="685" idx="2"/>
          </p:cNvCxnSpPr>
          <p:nvPr/>
        </p:nvCxnSpPr>
        <p:spPr>
          <a:xfrm flipH="1">
            <a:off x="1037300" y="1887800"/>
            <a:ext cx="6900" cy="25407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4" name="Google Shape;694;p50"/>
          <p:cNvCxnSpPr/>
          <p:nvPr/>
        </p:nvCxnSpPr>
        <p:spPr>
          <a:xfrm flipH="1" rot="10800000">
            <a:off x="1039950" y="2420600"/>
            <a:ext cx="1976400" cy="3600"/>
          </a:xfrm>
          <a:prstGeom prst="straightConnector1">
            <a:avLst/>
          </a:prstGeom>
          <a:noFill/>
          <a:ln cap="flat" cmpd="sng" w="9525">
            <a:solidFill>
              <a:srgbClr val="1E73BE"/>
            </a:solidFill>
            <a:prstDash val="dot"/>
            <a:round/>
            <a:headEnd len="med" w="med" type="none"/>
            <a:tailEnd len="med" w="med" type="triangle"/>
          </a:ln>
        </p:spPr>
      </p:cxnSp>
      <p:pic>
        <p:nvPicPr>
          <p:cNvPr id="695" name="Google Shape;69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125" y="2164550"/>
            <a:ext cx="204900" cy="2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50"/>
          <p:cNvSpPr txBox="1"/>
          <p:nvPr/>
        </p:nvSpPr>
        <p:spPr>
          <a:xfrm>
            <a:off x="1290500" y="2145013"/>
            <a:ext cx="1079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3C78D8"/>
                </a:solidFill>
                <a:latin typeface="Poppins"/>
                <a:ea typeface="Poppins"/>
                <a:cs typeface="Poppins"/>
                <a:sym typeface="Poppins"/>
              </a:rPr>
              <a:t>Login to IDP</a:t>
            </a:r>
            <a:endParaRPr b="1" sz="700">
              <a:solidFill>
                <a:srgbClr val="3C78D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97" name="Google Shape;697;p50"/>
          <p:cNvCxnSpPr/>
          <p:nvPr/>
        </p:nvCxnSpPr>
        <p:spPr>
          <a:xfrm flipH="1">
            <a:off x="1104650" y="2810738"/>
            <a:ext cx="1878300" cy="9600"/>
          </a:xfrm>
          <a:prstGeom prst="straightConnector1">
            <a:avLst/>
          </a:prstGeom>
          <a:noFill/>
          <a:ln cap="flat" cmpd="sng" w="9525">
            <a:solidFill>
              <a:srgbClr val="1E73BE"/>
            </a:solidFill>
            <a:prstDash val="dot"/>
            <a:round/>
            <a:headEnd len="med" w="med" type="none"/>
            <a:tailEnd len="med" w="med" type="triangle"/>
          </a:ln>
        </p:spPr>
      </p:cxnSp>
      <p:pic>
        <p:nvPicPr>
          <p:cNvPr id="698" name="Google Shape;69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0125" y="2556600"/>
            <a:ext cx="204900" cy="2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50"/>
          <p:cNvSpPr txBox="1"/>
          <p:nvPr/>
        </p:nvSpPr>
        <p:spPr>
          <a:xfrm>
            <a:off x="1286000" y="2474400"/>
            <a:ext cx="173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1E73BE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Provide access_token,id_token, &amp; refresh_token</a:t>
            </a:r>
            <a:endParaRPr b="1" sz="700">
              <a:solidFill>
                <a:srgbClr val="1E73B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0" name="Google Shape;700;p50"/>
          <p:cNvSpPr/>
          <p:nvPr/>
        </p:nvSpPr>
        <p:spPr>
          <a:xfrm>
            <a:off x="982550" y="2689300"/>
            <a:ext cx="123300" cy="522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1E73BE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1" name="Google Shape;701;p50"/>
          <p:cNvCxnSpPr/>
          <p:nvPr/>
        </p:nvCxnSpPr>
        <p:spPr>
          <a:xfrm flipH="1" rot="10800000">
            <a:off x="1070413" y="2937963"/>
            <a:ext cx="4144800" cy="3600"/>
          </a:xfrm>
          <a:prstGeom prst="straightConnector1">
            <a:avLst/>
          </a:prstGeom>
          <a:noFill/>
          <a:ln cap="flat" cmpd="sng" w="9525">
            <a:solidFill>
              <a:srgbClr val="1E73BE"/>
            </a:solidFill>
            <a:prstDash val="dot"/>
            <a:round/>
            <a:headEnd len="med" w="med" type="none"/>
            <a:tailEnd len="med" w="med" type="triangle"/>
          </a:ln>
        </p:spPr>
      </p:cxnSp>
      <p:pic>
        <p:nvPicPr>
          <p:cNvPr id="702" name="Google Shape;70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5513" y="2633313"/>
            <a:ext cx="204900" cy="2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50"/>
          <p:cNvSpPr txBox="1"/>
          <p:nvPr/>
        </p:nvSpPr>
        <p:spPr>
          <a:xfrm>
            <a:off x="3459989" y="2443000"/>
            <a:ext cx="1931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1E73BE"/>
                </a:solidFill>
                <a:latin typeface="Poppins"/>
                <a:ea typeface="Poppins"/>
                <a:cs typeface="Poppins"/>
                <a:sym typeface="Poppins"/>
              </a:rPr>
              <a:t>Call Kubectl with --token being the id_token OR add tokens to .kube/config</a:t>
            </a:r>
            <a:endParaRPr b="1" sz="700">
              <a:solidFill>
                <a:srgbClr val="1E73B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04" name="Google Shape;704;p50"/>
          <p:cNvCxnSpPr/>
          <p:nvPr/>
        </p:nvCxnSpPr>
        <p:spPr>
          <a:xfrm>
            <a:off x="5376938" y="3038775"/>
            <a:ext cx="2033700" cy="0"/>
          </a:xfrm>
          <a:prstGeom prst="straightConnector1">
            <a:avLst/>
          </a:prstGeom>
          <a:noFill/>
          <a:ln cap="flat" cmpd="sng" w="9525">
            <a:solidFill>
              <a:srgbClr val="1E73BE"/>
            </a:solidFill>
            <a:prstDash val="dot"/>
            <a:round/>
            <a:headEnd len="med" w="med" type="none"/>
            <a:tailEnd len="med" w="med" type="triangle"/>
          </a:ln>
        </p:spPr>
      </p:cxnSp>
      <p:pic>
        <p:nvPicPr>
          <p:cNvPr id="705" name="Google Shape;705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1738" y="2766149"/>
            <a:ext cx="204902" cy="204902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50"/>
          <p:cNvSpPr txBox="1"/>
          <p:nvPr/>
        </p:nvSpPr>
        <p:spPr>
          <a:xfrm>
            <a:off x="5876655" y="2735588"/>
            <a:ext cx="1552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3C78D8"/>
                </a:solidFill>
                <a:latin typeface="Poppins"/>
                <a:ea typeface="Poppins"/>
                <a:cs typeface="Poppins"/>
                <a:sym typeface="Poppins"/>
              </a:rPr>
              <a:t>Authorization: Bearer</a:t>
            </a:r>
            <a:endParaRPr b="1" sz="700">
              <a:solidFill>
                <a:srgbClr val="3C78D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07" name="Google Shape;707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56561" y="3049444"/>
            <a:ext cx="204902" cy="204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50601" y="3437164"/>
            <a:ext cx="204900" cy="2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90263" y="3797500"/>
            <a:ext cx="209623" cy="2096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0" name="Google Shape;710;p50"/>
          <p:cNvCxnSpPr/>
          <p:nvPr/>
        </p:nvCxnSpPr>
        <p:spPr>
          <a:xfrm flipH="1">
            <a:off x="5324700" y="4276100"/>
            <a:ext cx="2021400" cy="600"/>
          </a:xfrm>
          <a:prstGeom prst="straightConnector1">
            <a:avLst/>
          </a:prstGeom>
          <a:noFill/>
          <a:ln cap="flat" cmpd="sng" w="9525">
            <a:solidFill>
              <a:srgbClr val="1E73BE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711" name="Google Shape;711;p50"/>
          <p:cNvCxnSpPr/>
          <p:nvPr/>
        </p:nvCxnSpPr>
        <p:spPr>
          <a:xfrm>
            <a:off x="3107850" y="1917988"/>
            <a:ext cx="0" cy="24054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2" name="Google Shape;712;p50"/>
          <p:cNvCxnSpPr>
            <a:endCxn id="691" idx="0"/>
          </p:cNvCxnSpPr>
          <p:nvPr/>
        </p:nvCxnSpPr>
        <p:spPr>
          <a:xfrm>
            <a:off x="5241425" y="1947700"/>
            <a:ext cx="47700" cy="24807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3" name="Google Shape;713;p50"/>
          <p:cNvCxnSpPr>
            <a:endCxn id="692" idx="0"/>
          </p:cNvCxnSpPr>
          <p:nvPr/>
        </p:nvCxnSpPr>
        <p:spPr>
          <a:xfrm>
            <a:off x="7445275" y="1872688"/>
            <a:ext cx="24000" cy="25557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4" name="Google Shape;714;p50"/>
          <p:cNvSpPr/>
          <p:nvPr/>
        </p:nvSpPr>
        <p:spPr>
          <a:xfrm>
            <a:off x="7381675" y="2810750"/>
            <a:ext cx="157800" cy="1519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1E73BE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50"/>
          <p:cNvSpPr txBox="1"/>
          <p:nvPr/>
        </p:nvSpPr>
        <p:spPr>
          <a:xfrm>
            <a:off x="6525187" y="3011850"/>
            <a:ext cx="1467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1E73BE"/>
                </a:solidFill>
                <a:latin typeface="Poppins"/>
                <a:ea typeface="Poppins"/>
                <a:cs typeface="Poppins"/>
                <a:sym typeface="Poppins"/>
              </a:rPr>
              <a:t>Is JWT signature valid?</a:t>
            </a:r>
            <a:endParaRPr b="1" sz="700">
              <a:solidFill>
                <a:srgbClr val="1E73B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6" name="Google Shape;716;p50"/>
          <p:cNvSpPr txBox="1"/>
          <p:nvPr/>
        </p:nvSpPr>
        <p:spPr>
          <a:xfrm>
            <a:off x="6725325" y="3404675"/>
            <a:ext cx="1628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1E73BE"/>
                </a:solidFill>
                <a:latin typeface="Poppins"/>
                <a:ea typeface="Poppins"/>
                <a:cs typeface="Poppins"/>
                <a:sym typeface="Poppins"/>
              </a:rPr>
              <a:t>Has the JWT expired? (iat+exp)</a:t>
            </a:r>
            <a:endParaRPr b="1" sz="700">
              <a:solidFill>
                <a:srgbClr val="1E73B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7" name="Google Shape;717;p50"/>
          <p:cNvSpPr txBox="1"/>
          <p:nvPr/>
        </p:nvSpPr>
        <p:spPr>
          <a:xfrm>
            <a:off x="7252625" y="3763563"/>
            <a:ext cx="1254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1E73BE"/>
                </a:solidFill>
                <a:latin typeface="Poppins"/>
                <a:ea typeface="Poppins"/>
                <a:cs typeface="Poppins"/>
                <a:sym typeface="Poppins"/>
              </a:rPr>
              <a:t>User authorized?</a:t>
            </a:r>
            <a:endParaRPr b="1" sz="700">
              <a:solidFill>
                <a:srgbClr val="1E73B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8" name="Google Shape;718;p50"/>
          <p:cNvSpPr/>
          <p:nvPr/>
        </p:nvSpPr>
        <p:spPr>
          <a:xfrm>
            <a:off x="3056338" y="2369450"/>
            <a:ext cx="123300" cy="507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1E73BE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50"/>
          <p:cNvSpPr/>
          <p:nvPr/>
        </p:nvSpPr>
        <p:spPr>
          <a:xfrm>
            <a:off x="5219000" y="2838226"/>
            <a:ext cx="123300" cy="3693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1E73BE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0"/>
          <p:cNvSpPr/>
          <p:nvPr/>
        </p:nvSpPr>
        <p:spPr>
          <a:xfrm>
            <a:off x="5214925" y="3960825"/>
            <a:ext cx="123300" cy="4002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1E73BE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1" name="Google Shape;721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71838" y="3982501"/>
            <a:ext cx="204900" cy="2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50"/>
          <p:cNvSpPr txBox="1"/>
          <p:nvPr/>
        </p:nvSpPr>
        <p:spPr>
          <a:xfrm>
            <a:off x="5615351" y="3875900"/>
            <a:ext cx="135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1E73BE"/>
                </a:solidFill>
                <a:latin typeface="Poppins"/>
                <a:ea typeface="Poppins"/>
                <a:cs typeface="Poppins"/>
                <a:sym typeface="Poppins"/>
              </a:rPr>
              <a:t>Authorized: Perform a</a:t>
            </a:r>
            <a:r>
              <a:rPr b="1" lang="en" sz="700">
                <a:solidFill>
                  <a:srgbClr val="1E73BE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b="1" lang="en" sz="700">
                <a:solidFill>
                  <a:srgbClr val="1E73BE"/>
                </a:solidFill>
                <a:latin typeface="Poppins"/>
                <a:ea typeface="Poppins"/>
                <a:cs typeface="Poppins"/>
                <a:sym typeface="Poppins"/>
              </a:rPr>
              <a:t>tion and return result</a:t>
            </a:r>
            <a:endParaRPr b="1" sz="700">
              <a:solidFill>
                <a:srgbClr val="1E73B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23" name="Google Shape;723;p50"/>
          <p:cNvCxnSpPr>
            <a:stCxn id="720" idx="2"/>
            <a:endCxn id="724" idx="3"/>
          </p:cNvCxnSpPr>
          <p:nvPr/>
        </p:nvCxnSpPr>
        <p:spPr>
          <a:xfrm rot="10800000">
            <a:off x="1123075" y="4340025"/>
            <a:ext cx="4153500" cy="21000"/>
          </a:xfrm>
          <a:prstGeom prst="straightConnector1">
            <a:avLst/>
          </a:prstGeom>
          <a:noFill/>
          <a:ln cap="flat" cmpd="sng" w="9525">
            <a:solidFill>
              <a:srgbClr val="1E73BE"/>
            </a:solidFill>
            <a:prstDash val="dot"/>
            <a:round/>
            <a:headEnd len="med" w="med" type="none"/>
            <a:tailEnd len="med" w="med" type="triangle"/>
          </a:ln>
        </p:spPr>
      </p:cxnSp>
      <p:pic>
        <p:nvPicPr>
          <p:cNvPr id="725" name="Google Shape;725;p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369600" y="4097563"/>
            <a:ext cx="209623" cy="209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65300" y="4260975"/>
            <a:ext cx="157800" cy="157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50"/>
          <p:cNvSpPr txBox="1"/>
          <p:nvPr/>
        </p:nvSpPr>
        <p:spPr>
          <a:xfrm>
            <a:off x="2531050" y="4056113"/>
            <a:ext cx="1079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1E73BE"/>
                </a:solidFill>
                <a:latin typeface="Poppins"/>
                <a:ea typeface="Poppins"/>
                <a:cs typeface="Poppins"/>
                <a:sym typeface="Poppins"/>
              </a:rPr>
              <a:t>Return result</a:t>
            </a:r>
            <a:endParaRPr b="1" sz="700">
              <a:solidFill>
                <a:srgbClr val="1E73B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27" name="Google Shape;727;p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119920">
            <a:off x="7475989" y="3237716"/>
            <a:ext cx="213072" cy="213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119907">
            <a:off x="7432347" y="3604471"/>
            <a:ext cx="247584" cy="247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119907">
            <a:off x="7440422" y="3961171"/>
            <a:ext cx="247584" cy="247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1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51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51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737" name="Google Shape;737;p51"/>
          <p:cNvSpPr txBox="1"/>
          <p:nvPr>
            <p:ph type="title"/>
          </p:nvPr>
        </p:nvSpPr>
        <p:spPr>
          <a:xfrm>
            <a:off x="1205875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OIDC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 IdP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738" name="Google Shape;738;p51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9" name="Google Shape;739;p51"/>
          <p:cNvSpPr txBox="1"/>
          <p:nvPr/>
        </p:nvSpPr>
        <p:spPr>
          <a:xfrm>
            <a:off x="2787450" y="476915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0" name="Google Shape;740;p51"/>
          <p:cNvSpPr txBox="1"/>
          <p:nvPr/>
        </p:nvSpPr>
        <p:spPr>
          <a:xfrm>
            <a:off x="635275" y="2660300"/>
            <a:ext cx="4906200" cy="354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22222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Does </a:t>
            </a:r>
            <a:r>
              <a:rPr b="1" lang="en" sz="1100">
                <a:solidFill>
                  <a:srgbClr val="222222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Kubernetes provide an </a:t>
            </a:r>
            <a:r>
              <a:rPr b="1" lang="en" sz="1100">
                <a:solidFill>
                  <a:srgbClr val="222222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OpenID Connect Identity Provider ?</a:t>
            </a:r>
            <a:endParaRPr b="1"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41" name="Google Shape;74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0525" y="2145853"/>
            <a:ext cx="843401" cy="7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51"/>
          <p:cNvSpPr txBox="1"/>
          <p:nvPr/>
        </p:nvSpPr>
        <p:spPr>
          <a:xfrm>
            <a:off x="635275" y="1737450"/>
            <a:ext cx="7692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Poppins"/>
              <a:buChar char="●"/>
            </a:pPr>
            <a:r>
              <a:rPr lang="en" sz="1100">
                <a:solidFill>
                  <a:srgbClr val="202122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" sz="1100">
                <a:solidFill>
                  <a:srgbClr val="202122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 system entity that creates, maintains, and manages identity information for users and also provides authentication services to relying applications.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43" name="Google Shape;74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1338" y="3302313"/>
            <a:ext cx="1301313" cy="1301313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51"/>
          <p:cNvSpPr txBox="1"/>
          <p:nvPr/>
        </p:nvSpPr>
        <p:spPr>
          <a:xfrm rot="-481889">
            <a:off x="5556835" y="3673944"/>
            <a:ext cx="1232489" cy="353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AA84F"/>
                </a:solidFill>
                <a:latin typeface="Poppins"/>
                <a:ea typeface="Poppins"/>
                <a:cs typeface="Poppins"/>
                <a:sym typeface="Poppins"/>
              </a:rPr>
              <a:t>Solution ?</a:t>
            </a:r>
            <a:endParaRPr b="1" sz="1100">
              <a:solidFill>
                <a:srgbClr val="6AA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2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52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2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752" name="Google Shape;752;p52"/>
          <p:cNvSpPr txBox="1"/>
          <p:nvPr>
            <p:ph type="title"/>
          </p:nvPr>
        </p:nvSpPr>
        <p:spPr>
          <a:xfrm>
            <a:off x="1205875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OIDC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 IdP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753" name="Google Shape;753;p52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4" name="Google Shape;754;p52"/>
          <p:cNvSpPr txBox="1"/>
          <p:nvPr/>
        </p:nvSpPr>
        <p:spPr>
          <a:xfrm>
            <a:off x="2787450" y="476915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5" name="Google Shape;755;p52"/>
          <p:cNvSpPr txBox="1"/>
          <p:nvPr/>
        </p:nvSpPr>
        <p:spPr>
          <a:xfrm>
            <a:off x="4135650" y="1653225"/>
            <a:ext cx="872700" cy="3540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AA84F"/>
                </a:solidFill>
                <a:latin typeface="Poppins"/>
                <a:ea typeface="Poppins"/>
                <a:cs typeface="Poppins"/>
                <a:sym typeface="Poppins"/>
              </a:rPr>
              <a:t>We can</a:t>
            </a:r>
            <a:endParaRPr b="1" sz="1100">
              <a:solidFill>
                <a:srgbClr val="6AA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56" name="Google Shape;756;p52"/>
          <p:cNvCxnSpPr>
            <a:stCxn id="755" idx="2"/>
          </p:cNvCxnSpPr>
          <p:nvPr/>
        </p:nvCxnSpPr>
        <p:spPr>
          <a:xfrm>
            <a:off x="4572000" y="2007225"/>
            <a:ext cx="35700" cy="26310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7" name="Google Shape;757;p52"/>
          <p:cNvSpPr txBox="1"/>
          <p:nvPr/>
        </p:nvSpPr>
        <p:spPr>
          <a:xfrm>
            <a:off x="681075" y="2192175"/>
            <a:ext cx="3753300" cy="354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AutoNum type="arabicPeriod"/>
            </a:pPr>
            <a:r>
              <a:rPr lang="en" sz="110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Use an existing public OpenID Connect IdP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8" name="Google Shape;758;p52"/>
          <p:cNvSpPr txBox="1"/>
          <p:nvPr/>
        </p:nvSpPr>
        <p:spPr>
          <a:xfrm>
            <a:off x="4745325" y="2192175"/>
            <a:ext cx="2630400" cy="354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     2. Run our own Identity Provider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9" name="Google Shape;759;p52"/>
          <p:cNvSpPr txBox="1"/>
          <p:nvPr/>
        </p:nvSpPr>
        <p:spPr>
          <a:xfrm>
            <a:off x="1178725" y="2568950"/>
            <a:ext cx="251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●"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Google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0" name="Google Shape;760;p52"/>
          <p:cNvSpPr txBox="1"/>
          <p:nvPr/>
        </p:nvSpPr>
        <p:spPr>
          <a:xfrm>
            <a:off x="1178725" y="2845863"/>
            <a:ext cx="251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lang="en" sz="11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Microsoft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1" name="Google Shape;761;p52"/>
          <p:cNvSpPr txBox="1"/>
          <p:nvPr/>
        </p:nvSpPr>
        <p:spPr>
          <a:xfrm>
            <a:off x="1178725" y="3115213"/>
            <a:ext cx="251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lang="en" sz="11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Amazon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2" name="Google Shape;762;p52"/>
          <p:cNvSpPr txBox="1"/>
          <p:nvPr/>
        </p:nvSpPr>
        <p:spPr>
          <a:xfrm>
            <a:off x="1178725" y="3400550"/>
            <a:ext cx="251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lang="en" sz="11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Okta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3" name="Google Shape;763;p52"/>
          <p:cNvSpPr txBox="1"/>
          <p:nvPr/>
        </p:nvSpPr>
        <p:spPr>
          <a:xfrm>
            <a:off x="1178725" y="3661488"/>
            <a:ext cx="251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lang="en" sz="11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PayPal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4" name="Google Shape;764;p52"/>
          <p:cNvSpPr txBox="1"/>
          <p:nvPr/>
        </p:nvSpPr>
        <p:spPr>
          <a:xfrm>
            <a:off x="1178725" y="3945113"/>
            <a:ext cx="251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lang="en" sz="11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SalesForce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5" name="Google Shape;765;p52"/>
          <p:cNvSpPr txBox="1"/>
          <p:nvPr/>
        </p:nvSpPr>
        <p:spPr>
          <a:xfrm>
            <a:off x="1178725" y="4232138"/>
            <a:ext cx="251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lang="en" sz="11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PhantAuth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6" name="Google Shape;766;p52"/>
          <p:cNvSpPr txBox="1"/>
          <p:nvPr/>
        </p:nvSpPr>
        <p:spPr>
          <a:xfrm>
            <a:off x="1178725" y="4489688"/>
            <a:ext cx="251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lang="en" sz="11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Github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7" name="Google Shape;767;p52"/>
          <p:cNvSpPr txBox="1"/>
          <p:nvPr/>
        </p:nvSpPr>
        <p:spPr>
          <a:xfrm>
            <a:off x="4857525" y="2546163"/>
            <a:ext cx="251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lang="en" sz="11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Keycloak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8" name="Google Shape;768;p52"/>
          <p:cNvSpPr txBox="1"/>
          <p:nvPr/>
        </p:nvSpPr>
        <p:spPr>
          <a:xfrm>
            <a:off x="4857525" y="2805713"/>
            <a:ext cx="251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lang="en" sz="11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Dex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9" name="Google Shape;769;p52"/>
          <p:cNvSpPr txBox="1"/>
          <p:nvPr/>
        </p:nvSpPr>
        <p:spPr>
          <a:xfrm>
            <a:off x="4857525" y="3115225"/>
            <a:ext cx="428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CloudFoundry User Account and Authentication 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0" name="Google Shape;770;p52"/>
          <p:cNvSpPr txBox="1"/>
          <p:nvPr/>
        </p:nvSpPr>
        <p:spPr>
          <a:xfrm>
            <a:off x="4857525" y="3419275"/>
            <a:ext cx="302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Tremolo Security's OpenUnison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53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53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3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778" name="Google Shape;778;p53"/>
          <p:cNvSpPr txBox="1"/>
          <p:nvPr>
            <p:ph type="title"/>
          </p:nvPr>
        </p:nvSpPr>
        <p:spPr>
          <a:xfrm>
            <a:off x="1205875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OIDC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 IdP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779" name="Google Shape;779;p53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0" name="Google Shape;780;p53"/>
          <p:cNvSpPr txBox="1"/>
          <p:nvPr/>
        </p:nvSpPr>
        <p:spPr>
          <a:xfrm>
            <a:off x="2787450" y="476915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81" name="Google Shape;781;p53"/>
          <p:cNvCxnSpPr>
            <a:stCxn id="782" idx="2"/>
          </p:cNvCxnSpPr>
          <p:nvPr/>
        </p:nvCxnSpPr>
        <p:spPr>
          <a:xfrm>
            <a:off x="4572000" y="2007225"/>
            <a:ext cx="35700" cy="26310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53"/>
          <p:cNvSpPr txBox="1"/>
          <p:nvPr/>
        </p:nvSpPr>
        <p:spPr>
          <a:xfrm>
            <a:off x="1454125" y="1653225"/>
            <a:ext cx="941700" cy="354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Keycloak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4" name="Google Shape;784;p53"/>
          <p:cNvSpPr txBox="1"/>
          <p:nvPr/>
        </p:nvSpPr>
        <p:spPr>
          <a:xfrm>
            <a:off x="6551700" y="1653225"/>
            <a:ext cx="677400" cy="354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Dex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5" name="Google Shape;785;p53"/>
          <p:cNvSpPr txBox="1"/>
          <p:nvPr/>
        </p:nvSpPr>
        <p:spPr>
          <a:xfrm>
            <a:off x="4995300" y="2147463"/>
            <a:ext cx="251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lang="en" sz="11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Simple and easy to set up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6" name="Google Shape;786;p53"/>
          <p:cNvSpPr txBox="1"/>
          <p:nvPr/>
        </p:nvSpPr>
        <p:spPr>
          <a:xfrm>
            <a:off x="547650" y="2147475"/>
            <a:ext cx="3922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lang="en" sz="11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Complex to operate since it needs standalone database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7" name="Google Shape;787;p53"/>
          <p:cNvSpPr txBox="1"/>
          <p:nvPr/>
        </p:nvSpPr>
        <p:spPr>
          <a:xfrm>
            <a:off x="547650" y="2728500"/>
            <a:ext cx="151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b="1" lang="en" sz="11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Scenario:</a:t>
            </a:r>
            <a:endParaRPr b="1"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8" name="Google Shape;788;p53"/>
          <p:cNvSpPr txBox="1"/>
          <p:nvPr/>
        </p:nvSpPr>
        <p:spPr>
          <a:xfrm>
            <a:off x="4995300" y="2728500"/>
            <a:ext cx="151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b="1" lang="en" sz="11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Scenario:</a:t>
            </a:r>
            <a:endParaRPr b="1"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89" name="Google Shape;78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700" y="2728500"/>
            <a:ext cx="354000" cy="3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1700" y="2728500"/>
            <a:ext cx="354000" cy="3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775" y="3353149"/>
            <a:ext cx="592800" cy="5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2577" y="3413414"/>
            <a:ext cx="713975" cy="4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53"/>
          <p:cNvSpPr/>
          <p:nvPr/>
        </p:nvSpPr>
        <p:spPr>
          <a:xfrm>
            <a:off x="5358325" y="3992775"/>
            <a:ext cx="642000" cy="640800"/>
          </a:xfrm>
          <a:prstGeom prst="flowChartConnector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IDP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94" name="Google Shape;794;p53"/>
          <p:cNvCxnSpPr>
            <a:stCxn id="793" idx="1"/>
          </p:cNvCxnSpPr>
          <p:nvPr/>
        </p:nvCxnSpPr>
        <p:spPr>
          <a:xfrm rot="10800000">
            <a:off x="5339844" y="3826218"/>
            <a:ext cx="112500" cy="26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5" name="Google Shape;795;p53"/>
          <p:cNvCxnSpPr>
            <a:stCxn id="793" idx="7"/>
            <a:endCxn id="792" idx="2"/>
          </p:cNvCxnSpPr>
          <p:nvPr/>
        </p:nvCxnSpPr>
        <p:spPr>
          <a:xfrm flipH="1" rot="10800000">
            <a:off x="5906306" y="3857118"/>
            <a:ext cx="93300" cy="22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6" name="Google Shape;796;p53"/>
          <p:cNvSpPr/>
          <p:nvPr/>
        </p:nvSpPr>
        <p:spPr>
          <a:xfrm>
            <a:off x="8212750" y="3650975"/>
            <a:ext cx="283200" cy="229500"/>
          </a:xfrm>
          <a:prstGeom prst="cube">
            <a:avLst>
              <a:gd fmla="val 25000" name="adj"/>
            </a:avLst>
          </a:prstGeom>
          <a:noFill/>
          <a:ln cap="flat" cmpd="sng" w="9525">
            <a:solidFill>
              <a:srgbClr val="3371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53"/>
          <p:cNvSpPr/>
          <p:nvPr/>
        </p:nvSpPr>
        <p:spPr>
          <a:xfrm>
            <a:off x="8275975" y="4290600"/>
            <a:ext cx="283200" cy="229500"/>
          </a:xfrm>
          <a:prstGeom prst="cube">
            <a:avLst>
              <a:gd fmla="val 25000" name="adj"/>
            </a:avLst>
          </a:prstGeom>
          <a:noFill/>
          <a:ln cap="flat" cmpd="sng" w="9525">
            <a:solidFill>
              <a:srgbClr val="3371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53"/>
          <p:cNvSpPr/>
          <p:nvPr/>
        </p:nvSpPr>
        <p:spPr>
          <a:xfrm>
            <a:off x="6285975" y="3574425"/>
            <a:ext cx="265800" cy="956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9FA0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9" name="Google Shape;799;p53"/>
          <p:cNvCxnSpPr/>
          <p:nvPr/>
        </p:nvCxnSpPr>
        <p:spPr>
          <a:xfrm flipH="1" rot="10800000">
            <a:off x="6666650" y="3964625"/>
            <a:ext cx="1416000" cy="78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0" name="Google Shape;800;p53"/>
          <p:cNvCxnSpPr/>
          <p:nvPr/>
        </p:nvCxnSpPr>
        <p:spPr>
          <a:xfrm flipH="1">
            <a:off x="6658988" y="4374338"/>
            <a:ext cx="1431300" cy="153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1" name="Google Shape;801;p53"/>
          <p:cNvSpPr txBox="1"/>
          <p:nvPr/>
        </p:nvSpPr>
        <p:spPr>
          <a:xfrm>
            <a:off x="6750961" y="3996375"/>
            <a:ext cx="1247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OIDC interface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2" name="Google Shape;802;p53"/>
          <p:cNvSpPr txBox="1"/>
          <p:nvPr/>
        </p:nvSpPr>
        <p:spPr>
          <a:xfrm>
            <a:off x="6792463" y="3574425"/>
            <a:ext cx="1179600" cy="1431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DEX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3" name="Google Shape;803;p53"/>
          <p:cNvSpPr/>
          <p:nvPr/>
        </p:nvSpPr>
        <p:spPr>
          <a:xfrm>
            <a:off x="684650" y="3636475"/>
            <a:ext cx="976200" cy="956100"/>
          </a:xfrm>
          <a:prstGeom prst="flowChartConnector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Existing </a:t>
            </a: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IDP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04" name="Google Shape;80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90350" y="3579759"/>
            <a:ext cx="379706" cy="371950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53"/>
          <p:cNvSpPr/>
          <p:nvPr/>
        </p:nvSpPr>
        <p:spPr>
          <a:xfrm>
            <a:off x="1936475" y="3895900"/>
            <a:ext cx="265800" cy="229500"/>
          </a:xfrm>
          <a:prstGeom prst="mathPlus">
            <a:avLst>
              <a:gd fmla="val 2352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6" name="Google Shape;806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68700" y="3650975"/>
            <a:ext cx="881774" cy="881774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53"/>
          <p:cNvSpPr/>
          <p:nvPr/>
        </p:nvSpPr>
        <p:spPr>
          <a:xfrm>
            <a:off x="3308925" y="3977113"/>
            <a:ext cx="315900" cy="229500"/>
          </a:xfrm>
          <a:prstGeom prst="mathEqual">
            <a:avLst>
              <a:gd fmla="val 23520" name="adj1"/>
              <a:gd fmla="val 1176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3"/>
          <p:cNvSpPr txBox="1"/>
          <p:nvPr/>
        </p:nvSpPr>
        <p:spPr>
          <a:xfrm>
            <a:off x="3683275" y="3914863"/>
            <a:ext cx="1121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Keycloak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54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54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54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816" name="Google Shape;816;p54"/>
          <p:cNvSpPr txBox="1"/>
          <p:nvPr>
            <p:ph type="title"/>
          </p:nvPr>
        </p:nvSpPr>
        <p:spPr>
          <a:xfrm>
            <a:off x="1248250" y="622600"/>
            <a:ext cx="77949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Auth | Comparison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817" name="Google Shape;817;p54"/>
          <p:cNvCxnSpPr/>
          <p:nvPr/>
        </p:nvCxnSpPr>
        <p:spPr>
          <a:xfrm>
            <a:off x="744800" y="12766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54"/>
          <p:cNvSpPr txBox="1"/>
          <p:nvPr/>
        </p:nvSpPr>
        <p:spPr>
          <a:xfrm>
            <a:off x="2787450" y="476915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9" name="Google Shape;819;p54"/>
          <p:cNvSpPr txBox="1"/>
          <p:nvPr/>
        </p:nvSpPr>
        <p:spPr>
          <a:xfrm>
            <a:off x="6078275" y="2394750"/>
            <a:ext cx="18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820" name="Google Shape;820;p54"/>
          <p:cNvGraphicFramePr/>
          <p:nvPr/>
        </p:nvGraphicFramePr>
        <p:xfrm>
          <a:off x="411350" y="140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{4D3D4729-2568-43A6-AC43-408F0C51E2A0}</a:tableStyleId>
              </a:tblPr>
              <a:tblGrid>
                <a:gridCol w="914750"/>
                <a:gridCol w="1149750"/>
                <a:gridCol w="1839400"/>
                <a:gridCol w="1301300"/>
                <a:gridCol w="1301300"/>
                <a:gridCol w="1884850"/>
              </a:tblGrid>
              <a:tr h="54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Kerberos</a:t>
                      </a:r>
                      <a:endParaRPr sz="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Lightweight Directory Access Protocol | LDAP</a:t>
                      </a:r>
                      <a:endParaRPr sz="8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OAuth2.0</a:t>
                      </a:r>
                      <a:endParaRPr sz="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73239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Security Assertion Markup Language | SAML</a:t>
                      </a:r>
                      <a:endParaRPr sz="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OIDC</a:t>
                      </a:r>
                      <a:endParaRPr sz="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</a:tr>
              <a:tr h="1005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Function</a:t>
                      </a:r>
                      <a:endParaRPr sz="8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</a:t>
                      </a: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ids in network authentication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Used for determining any individuals, organizations, and other devices during a network regardless of being on public or corporate internet. 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It is practiced as Directories-as-a-Service and is the grounds for Microsoft building Activity Directory. 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Authorization framework that grants limited access to the user on its account through an HTTP service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XML-based authentication data format which provides authorization between identity provider(Google, AWS, Microsoft Active Directory or Azure) and service provider(Salesforce and other CRM solutions).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Authentication protocol</a:t>
                      </a:r>
                      <a:r>
                        <a:rPr b="1"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that has API-centered architecture that uses JSON tokens (ID token) and is currently supported by many popular web services, including Google, Paypal, Microsoft and Amazon.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</a:tr>
              <a:tr h="914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Pros</a:t>
                      </a:r>
                      <a:endParaRPr sz="8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 Supports many OS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Authentication key is shared much efficiently than public sharing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  A</a:t>
                      </a: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utomated protocol which makes it modernize easily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  Supports existing technologies and allows multiple directories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  Simple protocol and is easy to implement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 Provides server-side authorization of code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Reduced the administrative costs for the end-users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Provides SSO for authenticating across service providers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Fast and easy implementation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 Lightweight and more performance-friendly than SAML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 Provides a frictionless user experience for mobile and single-page web applications.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</a:tr>
              <a:tr h="82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Cons</a:t>
                      </a:r>
                      <a:endParaRPr sz="8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Used only to authenticate clients and services used by them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Vulnerable  to soft or weak passwords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  </a:t>
                      </a: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Directory servers are required to be LDAP obedient for deployment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 No 2FA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 Not scalable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  </a:t>
                      </a: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Vulnerable to manage different sets of code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D</a:t>
                      </a: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ependent on the identity provide</a:t>
                      </a:r>
                      <a:r>
                        <a:rPr lang="en" sz="600">
                          <a:solidFill>
                            <a:schemeClr val="accent2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Still new and evolving and lacks some high-security features that are needed by certain sectors, such as the banking industry.</a:t>
                      </a:r>
                      <a:endParaRPr sz="600"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55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55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55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828" name="Google Shape;828;p55"/>
          <p:cNvSpPr txBox="1"/>
          <p:nvPr>
            <p:ph type="title"/>
          </p:nvPr>
        </p:nvSpPr>
        <p:spPr>
          <a:xfrm>
            <a:off x="1205875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Demos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829" name="Google Shape;829;p55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0" name="Google Shape;830;p55"/>
          <p:cNvSpPr txBox="1"/>
          <p:nvPr/>
        </p:nvSpPr>
        <p:spPr>
          <a:xfrm>
            <a:off x="2787450" y="476915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31" name="Google Shape;83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1349" y="1688525"/>
            <a:ext cx="4601300" cy="289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6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esources</a:t>
            </a:r>
            <a:endParaRPr/>
          </a:p>
        </p:txBody>
      </p:sp>
      <p:sp>
        <p:nvSpPr>
          <p:cNvPr id="837" name="Google Shape;837;p56"/>
          <p:cNvSpPr txBox="1"/>
          <p:nvPr>
            <p:ph idx="4294967295" type="body"/>
          </p:nvPr>
        </p:nvSpPr>
        <p:spPr>
          <a:xfrm>
            <a:off x="720000" y="1090375"/>
            <a:ext cx="7717500" cy="290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100"/>
              <a:t>https://kubernetes.io/docs/reference/access-authn-authz/authentication/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100"/>
              <a:t>https://www.tremolosecurity.com/post/kubernetes-dont-use-certificates-for-authentication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https://cloudinfrastructureservices.co.uk/oauth2-vs-openid-whats-the-difference/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https://sysdig.com/learn-cloud-native/kubernetes-security/kubernetes-rbac/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https://www.geeksforgeeks.org/types-of-authentication-protocols/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https://www.strongdm.com/blog/oidc-vs-saml#:~:text=OIDC%3A%20What's%20the%20Difference%3F,to%20obtain%20the%20security%20token</a:t>
            </a:r>
            <a:r>
              <a:rPr lang="en" sz="1100"/>
              <a:t>.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7"/>
              </a:rPr>
              <a:t>https://www.varonis.com/blog/what-is-oauth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8"/>
              </a:rPr>
              <a:t>https://dinika-15.medium.com/identity-federation-a-brief-introduction-f2f823f8795a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9"/>
              </a:rPr>
              <a:t>https://en.wikipedia.org/wiki/Identity_provider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10"/>
              </a:rPr>
              <a:t>https://metal-k8s.readthedocs.io/en/latest/developer/architecture/authentication.html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100"/>
              <a:t>https://medium.com/@sct10876/keycloak-vs-dex-71f7fab29919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56"/>
          <p:cNvSpPr/>
          <p:nvPr/>
        </p:nvSpPr>
        <p:spPr>
          <a:xfrm>
            <a:off x="7475850" y="3720950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6"/>
          <p:cNvSpPr/>
          <p:nvPr/>
        </p:nvSpPr>
        <p:spPr>
          <a:xfrm>
            <a:off x="6615650" y="42722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57"/>
          <p:cNvSpPr/>
          <p:nvPr/>
        </p:nvSpPr>
        <p:spPr>
          <a:xfrm>
            <a:off x="5832350" y="862525"/>
            <a:ext cx="1745127" cy="2895619"/>
          </a:xfrm>
          <a:custGeom>
            <a:rect b="b" l="l" r="r" t="t"/>
            <a:pathLst>
              <a:path extrusionOk="0" h="35022" w="17513">
                <a:moveTo>
                  <a:pt x="13937" y="1"/>
                </a:moveTo>
                <a:lnTo>
                  <a:pt x="3573" y="1"/>
                </a:lnTo>
                <a:cubicBezTo>
                  <a:pt x="1609" y="1"/>
                  <a:pt x="1" y="1607"/>
                  <a:pt x="1" y="3573"/>
                </a:cubicBezTo>
                <a:lnTo>
                  <a:pt x="1" y="31446"/>
                </a:lnTo>
                <a:cubicBezTo>
                  <a:pt x="1" y="33413"/>
                  <a:pt x="1609" y="35021"/>
                  <a:pt x="3573" y="35021"/>
                </a:cubicBezTo>
                <a:lnTo>
                  <a:pt x="13937" y="35021"/>
                </a:lnTo>
                <a:cubicBezTo>
                  <a:pt x="15904" y="35021"/>
                  <a:pt x="17512" y="33413"/>
                  <a:pt x="17512" y="31446"/>
                </a:cubicBezTo>
                <a:lnTo>
                  <a:pt x="17512" y="3573"/>
                </a:lnTo>
                <a:cubicBezTo>
                  <a:pt x="17512" y="1607"/>
                  <a:pt x="15904" y="1"/>
                  <a:pt x="139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57"/>
          <p:cNvSpPr/>
          <p:nvPr/>
        </p:nvSpPr>
        <p:spPr>
          <a:xfrm>
            <a:off x="6454672" y="1169791"/>
            <a:ext cx="537247" cy="48385"/>
          </a:xfrm>
          <a:custGeom>
            <a:rect b="b" l="l" r="r" t="t"/>
            <a:pathLst>
              <a:path extrusionOk="0" h="666" w="7395">
                <a:moveTo>
                  <a:pt x="7062" y="665"/>
                </a:moveTo>
                <a:lnTo>
                  <a:pt x="333" y="665"/>
                </a:lnTo>
                <a:cubicBezTo>
                  <a:pt x="149" y="665"/>
                  <a:pt x="1" y="517"/>
                  <a:pt x="1" y="333"/>
                </a:cubicBezTo>
                <a:lnTo>
                  <a:pt x="1" y="333"/>
                </a:lnTo>
                <a:cubicBezTo>
                  <a:pt x="1" y="149"/>
                  <a:pt x="149" y="1"/>
                  <a:pt x="333" y="1"/>
                </a:cubicBezTo>
                <a:lnTo>
                  <a:pt x="7062" y="1"/>
                </a:lnTo>
                <a:cubicBezTo>
                  <a:pt x="7246" y="1"/>
                  <a:pt x="7394" y="149"/>
                  <a:pt x="7394" y="333"/>
                </a:cubicBezTo>
                <a:lnTo>
                  <a:pt x="7394" y="333"/>
                </a:lnTo>
                <a:cubicBezTo>
                  <a:pt x="7394" y="517"/>
                  <a:pt x="7244" y="665"/>
                  <a:pt x="7062" y="66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57"/>
          <p:cNvSpPr/>
          <p:nvPr/>
        </p:nvSpPr>
        <p:spPr>
          <a:xfrm>
            <a:off x="6597508" y="3467999"/>
            <a:ext cx="214826" cy="214681"/>
          </a:xfrm>
          <a:custGeom>
            <a:rect b="b" l="l" r="r" t="t"/>
            <a:pathLst>
              <a:path extrusionOk="0" h="2955" w="2957">
                <a:moveTo>
                  <a:pt x="1535" y="1"/>
                </a:moveTo>
                <a:cubicBezTo>
                  <a:pt x="959" y="1"/>
                  <a:pt x="440" y="347"/>
                  <a:pt x="220" y="878"/>
                </a:cubicBezTo>
                <a:cubicBezTo>
                  <a:pt x="1" y="1408"/>
                  <a:pt x="122" y="2020"/>
                  <a:pt x="529" y="2426"/>
                </a:cubicBezTo>
                <a:cubicBezTo>
                  <a:pt x="935" y="2833"/>
                  <a:pt x="1547" y="2955"/>
                  <a:pt x="2077" y="2735"/>
                </a:cubicBezTo>
                <a:cubicBezTo>
                  <a:pt x="2610" y="2515"/>
                  <a:pt x="2957" y="1996"/>
                  <a:pt x="2957" y="1423"/>
                </a:cubicBezTo>
                <a:cubicBezTo>
                  <a:pt x="2957" y="637"/>
                  <a:pt x="2318" y="1"/>
                  <a:pt x="15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57"/>
          <p:cNvSpPr txBox="1"/>
          <p:nvPr>
            <p:ph type="title"/>
          </p:nvPr>
        </p:nvSpPr>
        <p:spPr>
          <a:xfrm>
            <a:off x="1949025" y="1572175"/>
            <a:ext cx="3285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of gesture</a:t>
            </a:r>
            <a:endParaRPr/>
          </a:p>
        </p:txBody>
      </p:sp>
      <p:sp>
        <p:nvSpPr>
          <p:cNvPr id="848" name="Google Shape;848;p57"/>
          <p:cNvSpPr txBox="1"/>
          <p:nvPr>
            <p:ph idx="1" type="subTitle"/>
          </p:nvPr>
        </p:nvSpPr>
        <p:spPr>
          <a:xfrm>
            <a:off x="1949025" y="2557925"/>
            <a:ext cx="2857800" cy="10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/>
              <a:t>Thank you for your attention and patience</a:t>
            </a:r>
            <a:endParaRPr/>
          </a:p>
        </p:txBody>
      </p:sp>
      <p:cxnSp>
        <p:nvCxnSpPr>
          <p:cNvPr id="849" name="Google Shape;849;p57"/>
          <p:cNvCxnSpPr/>
          <p:nvPr/>
        </p:nvCxnSpPr>
        <p:spPr>
          <a:xfrm>
            <a:off x="2071500" y="2198650"/>
            <a:ext cx="844500" cy="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0" name="Google Shape;850;p57"/>
          <p:cNvSpPr/>
          <p:nvPr/>
        </p:nvSpPr>
        <p:spPr>
          <a:xfrm>
            <a:off x="7872150" y="3566863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57"/>
          <p:cNvSpPr/>
          <p:nvPr/>
        </p:nvSpPr>
        <p:spPr>
          <a:xfrm>
            <a:off x="-777475" y="-1462150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57"/>
          <p:cNvSpPr/>
          <p:nvPr/>
        </p:nvSpPr>
        <p:spPr>
          <a:xfrm>
            <a:off x="-308275" y="9151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3" name="Google Shape;85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978039" y="1572173"/>
            <a:ext cx="1452224" cy="14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2"/>
          <p:cNvSpPr txBox="1"/>
          <p:nvPr>
            <p:ph type="title"/>
          </p:nvPr>
        </p:nvSpPr>
        <p:spPr>
          <a:xfrm>
            <a:off x="3217950" y="1256625"/>
            <a:ext cx="4104600" cy="5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</a:t>
            </a:r>
            <a:endParaRPr/>
          </a:p>
        </p:txBody>
      </p:sp>
      <p:sp>
        <p:nvSpPr>
          <p:cNvPr id="281" name="Google Shape;281;p32"/>
          <p:cNvSpPr txBox="1"/>
          <p:nvPr/>
        </p:nvSpPr>
        <p:spPr>
          <a:xfrm>
            <a:off x="3184325" y="517725"/>
            <a:ext cx="795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01</a:t>
            </a:r>
            <a:endParaRPr sz="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2" name="Google Shape;282;p32"/>
          <p:cNvSpPr txBox="1"/>
          <p:nvPr/>
        </p:nvSpPr>
        <p:spPr>
          <a:xfrm>
            <a:off x="2787450" y="4796125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3" name="Google Shape;283;p32"/>
          <p:cNvSpPr txBox="1"/>
          <p:nvPr/>
        </p:nvSpPr>
        <p:spPr>
          <a:xfrm>
            <a:off x="1186825" y="2377050"/>
            <a:ext cx="7815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AutoNum type="arabicPeriod"/>
            </a:pPr>
            <a:r>
              <a:rPr lang="en" sz="11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Basic properties of underlying implementations</a:t>
            </a:r>
            <a:endParaRPr sz="1100">
              <a:solidFill>
                <a:srgbClr val="24292F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100"/>
              <a:buFont typeface="Poppins"/>
              <a:buAutoNum type="alphaLcPeriod"/>
            </a:pPr>
            <a:r>
              <a:rPr lang="en" sz="11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What are the principal point of differences between Traefik, HaProxy and Nginx?</a:t>
            </a:r>
            <a:endParaRPr sz="1100">
              <a:solidFill>
                <a:srgbClr val="24292F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4" name="Google Shape;284;p32"/>
          <p:cNvSpPr txBox="1"/>
          <p:nvPr/>
        </p:nvSpPr>
        <p:spPr>
          <a:xfrm>
            <a:off x="1324525" y="3080050"/>
            <a:ext cx="7539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2</a:t>
            </a:r>
            <a:r>
              <a:rPr lang="en" sz="13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.     </a:t>
            </a:r>
            <a:r>
              <a:rPr lang="en" sz="11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Security in kubernetes</a:t>
            </a:r>
            <a:endParaRPr sz="1100">
              <a:solidFill>
                <a:srgbClr val="24292F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100"/>
              <a:buFont typeface="Poppins"/>
              <a:buAutoNum type="alphaLcPeriod"/>
            </a:pPr>
            <a:r>
              <a:rPr lang="en" sz="11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Analyse best modes to authenticate users accessing the cluster and its resources.</a:t>
            </a:r>
            <a:endParaRPr sz="1100">
              <a:solidFill>
                <a:srgbClr val="24292F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100"/>
              <a:buFont typeface="Poppins"/>
              <a:buAutoNum type="alphaLcPeriod"/>
            </a:pPr>
            <a:r>
              <a:rPr lang="en" sz="11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Compare their key differences based on scenarios.</a:t>
            </a:r>
            <a:endParaRPr sz="1100">
              <a:solidFill>
                <a:srgbClr val="24292F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85" name="Google Shape;285;p32"/>
          <p:cNvCxnSpPr/>
          <p:nvPr/>
        </p:nvCxnSpPr>
        <p:spPr>
          <a:xfrm>
            <a:off x="3378225" y="11430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3"/>
          <p:cNvSpPr txBox="1"/>
          <p:nvPr>
            <p:ph type="title"/>
          </p:nvPr>
        </p:nvSpPr>
        <p:spPr>
          <a:xfrm>
            <a:off x="760275" y="1984825"/>
            <a:ext cx="4856700" cy="6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Ingress controllers</a:t>
            </a:r>
            <a:endParaRPr sz="3000"/>
          </a:p>
        </p:txBody>
      </p:sp>
      <p:sp>
        <p:nvSpPr>
          <p:cNvPr id="291" name="Google Shape;291;p33"/>
          <p:cNvSpPr txBox="1"/>
          <p:nvPr>
            <p:ph idx="2" type="title"/>
          </p:nvPr>
        </p:nvSpPr>
        <p:spPr>
          <a:xfrm>
            <a:off x="713225" y="982925"/>
            <a:ext cx="11262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02</a:t>
            </a:r>
            <a:endParaRPr sz="3600"/>
          </a:p>
        </p:txBody>
      </p:sp>
      <p:sp>
        <p:nvSpPr>
          <p:cNvPr id="292" name="Google Shape;292;p33"/>
          <p:cNvSpPr/>
          <p:nvPr/>
        </p:nvSpPr>
        <p:spPr>
          <a:xfrm>
            <a:off x="5334450" y="3873325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3"/>
          <p:cNvSpPr/>
          <p:nvPr/>
        </p:nvSpPr>
        <p:spPr>
          <a:xfrm>
            <a:off x="-1607075" y="3956000"/>
            <a:ext cx="2267700" cy="2442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3"/>
          <p:cNvSpPr/>
          <p:nvPr/>
        </p:nvSpPr>
        <p:spPr>
          <a:xfrm>
            <a:off x="41825" y="41622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5" name="Google Shape;295;p33"/>
          <p:cNvCxnSpPr/>
          <p:nvPr/>
        </p:nvCxnSpPr>
        <p:spPr>
          <a:xfrm>
            <a:off x="930850" y="1748125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" name="Google Shape;296;p33"/>
          <p:cNvSpPr/>
          <p:nvPr/>
        </p:nvSpPr>
        <p:spPr>
          <a:xfrm>
            <a:off x="8419800" y="-386975"/>
            <a:ext cx="1176900" cy="11652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3"/>
          <p:cNvSpPr txBox="1"/>
          <p:nvPr/>
        </p:nvSpPr>
        <p:spPr>
          <a:xfrm>
            <a:off x="2787450" y="475070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98" name="Google Shape;2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2825" y="440775"/>
            <a:ext cx="3631176" cy="3631176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3"/>
          <p:cNvSpPr/>
          <p:nvPr/>
        </p:nvSpPr>
        <p:spPr>
          <a:xfrm>
            <a:off x="5365663" y="12368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4"/>
          <p:cNvSpPr txBox="1"/>
          <p:nvPr>
            <p:ph type="title"/>
          </p:nvPr>
        </p:nvSpPr>
        <p:spPr>
          <a:xfrm>
            <a:off x="12439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Ingress controllers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3000">
                <a:solidFill>
                  <a:schemeClr val="dk2"/>
                </a:solidFill>
              </a:rPr>
              <a:t> </a:t>
            </a:r>
            <a:r>
              <a:rPr lang="en" sz="2400">
                <a:solidFill>
                  <a:schemeClr val="dk2"/>
                </a:solidFill>
              </a:rPr>
              <a:t>Introduction</a:t>
            </a:r>
            <a:r>
              <a:rPr lang="en" sz="3000">
                <a:solidFill>
                  <a:schemeClr val="dk2"/>
                </a:solidFill>
              </a:rPr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 </a:t>
            </a:r>
            <a:r>
              <a:rPr lang="en" sz="24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24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5" name="Google Shape;305;p34"/>
          <p:cNvSpPr txBox="1"/>
          <p:nvPr>
            <p:ph idx="1" type="subTitle"/>
          </p:nvPr>
        </p:nvSpPr>
        <p:spPr>
          <a:xfrm>
            <a:off x="762000" y="1997298"/>
            <a:ext cx="76200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</a:pPr>
            <a:r>
              <a:rPr lang="en" sz="1100">
                <a:solidFill>
                  <a:srgbClr val="24292F"/>
                </a:solidFill>
                <a:highlight>
                  <a:srgbClr val="FFFFFF"/>
                </a:highlight>
              </a:rPr>
              <a:t>Object that allows access to the Kubernetes services from outside of the cluster. </a:t>
            </a:r>
            <a:endParaRPr sz="11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4292F"/>
              </a:solidFill>
              <a:highlight>
                <a:srgbClr val="FFFFFF"/>
              </a:highlight>
            </a:endParaRPr>
          </a:p>
        </p:txBody>
      </p:sp>
      <p:sp>
        <p:nvSpPr>
          <p:cNvPr id="306" name="Google Shape;306;p34"/>
          <p:cNvSpPr/>
          <p:nvPr/>
        </p:nvSpPr>
        <p:spPr>
          <a:xfrm>
            <a:off x="8659550" y="-143775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4"/>
          <p:cNvSpPr/>
          <p:nvPr/>
        </p:nvSpPr>
        <p:spPr>
          <a:xfrm>
            <a:off x="-12" y="44126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4"/>
          <p:cNvSpPr/>
          <p:nvPr/>
        </p:nvSpPr>
        <p:spPr>
          <a:xfrm>
            <a:off x="-527650" y="4638925"/>
            <a:ext cx="1042800" cy="1043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4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02</a:t>
            </a:r>
            <a:endParaRPr sz="3600">
              <a:solidFill>
                <a:schemeClr val="lt2"/>
              </a:solidFill>
            </a:endParaRPr>
          </a:p>
        </p:txBody>
      </p:sp>
      <p:cxnSp>
        <p:nvCxnSpPr>
          <p:cNvPr id="310" name="Google Shape;310;p34"/>
          <p:cNvCxnSpPr/>
          <p:nvPr/>
        </p:nvCxnSpPr>
        <p:spPr>
          <a:xfrm>
            <a:off x="744800" y="12766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" name="Google Shape;311;p34"/>
          <p:cNvSpPr txBox="1"/>
          <p:nvPr/>
        </p:nvSpPr>
        <p:spPr>
          <a:xfrm>
            <a:off x="2787450" y="475070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2" name="Google Shape;312;p34"/>
          <p:cNvSpPr txBox="1"/>
          <p:nvPr/>
        </p:nvSpPr>
        <p:spPr>
          <a:xfrm>
            <a:off x="7573000" y="4323225"/>
            <a:ext cx="1532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Poppins"/>
                <a:ea typeface="Poppins"/>
                <a:cs typeface="Poppins"/>
                <a:sym typeface="Poppins"/>
              </a:rPr>
              <a:t>Continued …</a:t>
            </a:r>
            <a:endParaRPr i="1"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3" name="Google Shape;313;p34"/>
          <p:cNvSpPr txBox="1"/>
          <p:nvPr/>
        </p:nvSpPr>
        <p:spPr>
          <a:xfrm>
            <a:off x="744800" y="2480600"/>
            <a:ext cx="762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100"/>
              <a:buFont typeface="Poppins"/>
              <a:buChar char="●"/>
            </a:pPr>
            <a:r>
              <a:rPr lang="en" sz="11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Controls how the external users should access the services running in a kubernetes cluster typically via HTTP/HTTPS through a single externally reachable IP address.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4" name="Google Shape;314;p34"/>
          <p:cNvSpPr txBox="1"/>
          <p:nvPr/>
        </p:nvSpPr>
        <p:spPr>
          <a:xfrm>
            <a:off x="744800" y="3140100"/>
            <a:ext cx="7521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100"/>
              <a:buFont typeface="Poppins"/>
              <a:buChar char="●"/>
            </a:pPr>
            <a:r>
              <a:rPr lang="en" sz="11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Operates at the application layer of the network stack.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 txBox="1"/>
          <p:nvPr>
            <p:ph type="title"/>
          </p:nvPr>
        </p:nvSpPr>
        <p:spPr>
          <a:xfrm>
            <a:off x="12439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Ingress</a:t>
            </a:r>
            <a:r>
              <a:rPr lang="en" sz="3000"/>
              <a:t> </a:t>
            </a:r>
            <a:r>
              <a:rPr lang="en" sz="3000"/>
              <a:t>controllers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3000">
                <a:solidFill>
                  <a:schemeClr val="dk2"/>
                </a:solidFill>
              </a:rPr>
              <a:t> </a:t>
            </a:r>
            <a:r>
              <a:rPr lang="en" sz="2400">
                <a:solidFill>
                  <a:schemeClr val="dk2"/>
                </a:solidFill>
              </a:rPr>
              <a:t>Types &amp; Comparison</a:t>
            </a:r>
            <a:endParaRPr sz="24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0" name="Google Shape;320;p35"/>
          <p:cNvSpPr/>
          <p:nvPr/>
        </p:nvSpPr>
        <p:spPr>
          <a:xfrm>
            <a:off x="8659550" y="-143775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5"/>
          <p:cNvSpPr/>
          <p:nvPr/>
        </p:nvSpPr>
        <p:spPr>
          <a:xfrm>
            <a:off x="-12" y="44126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5"/>
          <p:cNvSpPr/>
          <p:nvPr/>
        </p:nvSpPr>
        <p:spPr>
          <a:xfrm>
            <a:off x="-661800" y="4624875"/>
            <a:ext cx="1042800" cy="1043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5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02</a:t>
            </a:r>
            <a:endParaRPr sz="3600">
              <a:solidFill>
                <a:schemeClr val="lt2"/>
              </a:solidFill>
            </a:endParaRPr>
          </a:p>
        </p:txBody>
      </p:sp>
      <p:cxnSp>
        <p:nvCxnSpPr>
          <p:cNvPr id="324" name="Google Shape;324;p35"/>
          <p:cNvCxnSpPr/>
          <p:nvPr/>
        </p:nvCxnSpPr>
        <p:spPr>
          <a:xfrm>
            <a:off x="744800" y="12766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5" name="Google Shape;325;p35"/>
          <p:cNvSpPr txBox="1"/>
          <p:nvPr/>
        </p:nvSpPr>
        <p:spPr>
          <a:xfrm>
            <a:off x="2787450" y="475070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6" name="Google Shape;326;p35"/>
          <p:cNvSpPr txBox="1"/>
          <p:nvPr/>
        </p:nvSpPr>
        <p:spPr>
          <a:xfrm>
            <a:off x="2442975" y="2540925"/>
            <a:ext cx="1342200" cy="354000"/>
          </a:xfrm>
          <a:prstGeom prst="rect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Types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27" name="Google Shape;327;p35"/>
          <p:cNvCxnSpPr/>
          <p:nvPr/>
        </p:nvCxnSpPr>
        <p:spPr>
          <a:xfrm>
            <a:off x="3785175" y="2733375"/>
            <a:ext cx="555000" cy="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8" name="Google Shape;328;p35"/>
          <p:cNvSpPr/>
          <p:nvPr/>
        </p:nvSpPr>
        <p:spPr>
          <a:xfrm>
            <a:off x="4336838" y="1925275"/>
            <a:ext cx="56100" cy="1770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9FA0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5"/>
          <p:cNvSpPr txBox="1"/>
          <p:nvPr/>
        </p:nvSpPr>
        <p:spPr>
          <a:xfrm>
            <a:off x="4698675" y="1791775"/>
            <a:ext cx="1906500" cy="3540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AutoNum type="arabicPeriod"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Cloud-based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0" name="Google Shape;330;p35"/>
          <p:cNvSpPr txBox="1"/>
          <p:nvPr/>
        </p:nvSpPr>
        <p:spPr>
          <a:xfrm>
            <a:off x="4698675" y="3392825"/>
            <a:ext cx="1906500" cy="3540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2.    Open-source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6"/>
          <p:cNvSpPr txBox="1"/>
          <p:nvPr>
            <p:ph type="title"/>
          </p:nvPr>
        </p:nvSpPr>
        <p:spPr>
          <a:xfrm>
            <a:off x="12439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Ingress controllers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3000">
                <a:solidFill>
                  <a:schemeClr val="dk2"/>
                </a:solidFill>
              </a:rPr>
              <a:t> Types </a:t>
            </a:r>
            <a:r>
              <a:rPr lang="en" sz="2400">
                <a:solidFill>
                  <a:schemeClr val="dk2"/>
                </a:solidFill>
              </a:rPr>
              <a:t>&amp; Comparison</a:t>
            </a:r>
            <a:endParaRPr sz="24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6" name="Google Shape;336;p36"/>
          <p:cNvSpPr/>
          <p:nvPr/>
        </p:nvSpPr>
        <p:spPr>
          <a:xfrm>
            <a:off x="8659550" y="-143775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6"/>
          <p:cNvSpPr/>
          <p:nvPr/>
        </p:nvSpPr>
        <p:spPr>
          <a:xfrm>
            <a:off x="-12" y="44126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6"/>
          <p:cNvSpPr/>
          <p:nvPr/>
        </p:nvSpPr>
        <p:spPr>
          <a:xfrm>
            <a:off x="-584500" y="4554675"/>
            <a:ext cx="1042800" cy="1043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6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02</a:t>
            </a:r>
            <a:endParaRPr sz="3600">
              <a:solidFill>
                <a:schemeClr val="lt2"/>
              </a:solidFill>
            </a:endParaRPr>
          </a:p>
        </p:txBody>
      </p:sp>
      <p:cxnSp>
        <p:nvCxnSpPr>
          <p:cNvPr id="340" name="Google Shape;340;p36"/>
          <p:cNvCxnSpPr/>
          <p:nvPr/>
        </p:nvCxnSpPr>
        <p:spPr>
          <a:xfrm>
            <a:off x="744800" y="12766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1" name="Google Shape;341;p36"/>
          <p:cNvSpPr txBox="1"/>
          <p:nvPr/>
        </p:nvSpPr>
        <p:spPr>
          <a:xfrm>
            <a:off x="2787450" y="475070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342" name="Google Shape;342;p36"/>
          <p:cNvGraphicFramePr/>
          <p:nvPr/>
        </p:nvGraphicFramePr>
        <p:xfrm>
          <a:off x="952500" y="149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{4D3D4729-2568-43A6-AC43-408F0C51E2A0}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Nginx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Ha-proxy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Traefik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Build on</a:t>
                      </a:r>
                      <a:endParaRPr sz="1100">
                        <a:solidFill>
                          <a:srgbClr val="6AA84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nginx/nginx plus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haproxy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traefik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Protocols supported</a:t>
                      </a:r>
                      <a:endParaRPr sz="1100">
                        <a:solidFill>
                          <a:srgbClr val="6AA84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HTTP(s)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HTTP2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TCP/UDP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HTTP(s)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HTTP2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TCP+TLS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HTTP(s)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HTTP2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TCP+TLS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Traffic routing logic</a:t>
                      </a:r>
                      <a:endParaRPr sz="1100">
                        <a:solidFill>
                          <a:srgbClr val="6AA84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Host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Path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Header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Method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Query params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Host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Path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Host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Path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Headers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Query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Methods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Path prefix</a:t>
                      </a:r>
                      <a:endParaRPr sz="11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7"/>
          <p:cNvSpPr txBox="1"/>
          <p:nvPr>
            <p:ph type="title"/>
          </p:nvPr>
        </p:nvSpPr>
        <p:spPr>
          <a:xfrm>
            <a:off x="12439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Ingress controllers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3000">
                <a:solidFill>
                  <a:schemeClr val="dk2"/>
                </a:solidFill>
              </a:rPr>
              <a:t> </a:t>
            </a:r>
            <a:r>
              <a:rPr lang="en" sz="2400">
                <a:solidFill>
                  <a:schemeClr val="dk2"/>
                </a:solidFill>
              </a:rPr>
              <a:t>Preference</a:t>
            </a:r>
            <a:endParaRPr sz="24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8" name="Google Shape;348;p37"/>
          <p:cNvSpPr/>
          <p:nvPr/>
        </p:nvSpPr>
        <p:spPr>
          <a:xfrm>
            <a:off x="8659550" y="-143775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7"/>
          <p:cNvSpPr/>
          <p:nvPr/>
        </p:nvSpPr>
        <p:spPr>
          <a:xfrm>
            <a:off x="-12" y="44126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7"/>
          <p:cNvSpPr/>
          <p:nvPr/>
        </p:nvSpPr>
        <p:spPr>
          <a:xfrm>
            <a:off x="-611975" y="4638950"/>
            <a:ext cx="1042800" cy="1043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7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02</a:t>
            </a:r>
            <a:endParaRPr sz="3600">
              <a:solidFill>
                <a:schemeClr val="lt2"/>
              </a:solidFill>
            </a:endParaRPr>
          </a:p>
        </p:txBody>
      </p:sp>
      <p:cxnSp>
        <p:nvCxnSpPr>
          <p:cNvPr id="352" name="Google Shape;352;p37"/>
          <p:cNvCxnSpPr/>
          <p:nvPr/>
        </p:nvCxnSpPr>
        <p:spPr>
          <a:xfrm>
            <a:off x="744800" y="12766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" name="Google Shape;353;p37"/>
          <p:cNvSpPr txBox="1"/>
          <p:nvPr/>
        </p:nvSpPr>
        <p:spPr>
          <a:xfrm>
            <a:off x="2787450" y="475070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54" name="Google Shape;35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5425" y="2487413"/>
            <a:ext cx="541025" cy="54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7"/>
          <p:cNvSpPr/>
          <p:nvPr/>
        </p:nvSpPr>
        <p:spPr>
          <a:xfrm>
            <a:off x="5851000" y="2438263"/>
            <a:ext cx="2487450" cy="843200"/>
          </a:xfrm>
          <a:prstGeom prst="flowChartOffpageConnector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Built-in Lets Encrypt and supports automatic certificate renewal 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6" name="Google Shape;356;p37"/>
          <p:cNvSpPr/>
          <p:nvPr/>
        </p:nvSpPr>
        <p:spPr>
          <a:xfrm>
            <a:off x="1396050" y="2487438"/>
            <a:ext cx="2227475" cy="744825"/>
          </a:xfrm>
          <a:prstGeom prst="flowChartOffpageConnector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Automatically enables HTTP2 and is better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57" name="Google Shape;357;p37"/>
          <p:cNvCxnSpPr/>
          <p:nvPr/>
        </p:nvCxnSpPr>
        <p:spPr>
          <a:xfrm>
            <a:off x="4644600" y="2255550"/>
            <a:ext cx="2100" cy="18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8" name="Google Shape;358;p37"/>
          <p:cNvSpPr/>
          <p:nvPr/>
        </p:nvSpPr>
        <p:spPr>
          <a:xfrm>
            <a:off x="3623525" y="3351750"/>
            <a:ext cx="2227475" cy="744825"/>
          </a:xfrm>
          <a:prstGeom prst="flowChartOffpageConnector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High performance and stability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9" name="Google Shape;359;p37"/>
          <p:cNvSpPr/>
          <p:nvPr/>
        </p:nvSpPr>
        <p:spPr>
          <a:xfrm>
            <a:off x="3401927" y="1424263"/>
            <a:ext cx="2487450" cy="744825"/>
          </a:xfrm>
          <a:prstGeom prst="flowChartOffpageConnector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Best TLS termination and header-based routing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60" name="Google Shape;360;p37"/>
          <p:cNvCxnSpPr/>
          <p:nvPr/>
        </p:nvCxnSpPr>
        <p:spPr>
          <a:xfrm>
            <a:off x="4644875" y="3098750"/>
            <a:ext cx="2100" cy="18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" name="Google Shape;361;p37"/>
          <p:cNvCxnSpPr/>
          <p:nvPr/>
        </p:nvCxnSpPr>
        <p:spPr>
          <a:xfrm flipH="1" rot="10800000">
            <a:off x="3822500" y="2724225"/>
            <a:ext cx="2457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" name="Google Shape;362;p37"/>
          <p:cNvCxnSpPr/>
          <p:nvPr/>
        </p:nvCxnSpPr>
        <p:spPr>
          <a:xfrm flipH="1" rot="10800000">
            <a:off x="5190500" y="2724225"/>
            <a:ext cx="2457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8"/>
          <p:cNvSpPr txBox="1"/>
          <p:nvPr>
            <p:ph type="title"/>
          </p:nvPr>
        </p:nvSpPr>
        <p:spPr>
          <a:xfrm>
            <a:off x="760275" y="1984825"/>
            <a:ext cx="4856700" cy="6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368" name="Google Shape;368;p38"/>
          <p:cNvSpPr txBox="1"/>
          <p:nvPr>
            <p:ph idx="2" type="title"/>
          </p:nvPr>
        </p:nvSpPr>
        <p:spPr>
          <a:xfrm>
            <a:off x="713225" y="982925"/>
            <a:ext cx="11262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03</a:t>
            </a:r>
            <a:endParaRPr sz="3600"/>
          </a:p>
        </p:txBody>
      </p:sp>
      <p:sp>
        <p:nvSpPr>
          <p:cNvPr id="369" name="Google Shape;369;p38"/>
          <p:cNvSpPr/>
          <p:nvPr/>
        </p:nvSpPr>
        <p:spPr>
          <a:xfrm>
            <a:off x="5027625" y="4113200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8"/>
          <p:cNvSpPr/>
          <p:nvPr/>
        </p:nvSpPr>
        <p:spPr>
          <a:xfrm>
            <a:off x="-1607075" y="3991125"/>
            <a:ext cx="2450400" cy="24072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8"/>
          <p:cNvSpPr/>
          <p:nvPr/>
        </p:nvSpPr>
        <p:spPr>
          <a:xfrm>
            <a:off x="-154925" y="44212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2" name="Google Shape;372;p38"/>
          <p:cNvCxnSpPr/>
          <p:nvPr/>
        </p:nvCxnSpPr>
        <p:spPr>
          <a:xfrm>
            <a:off x="930850" y="1748125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3" name="Google Shape;373;p38"/>
          <p:cNvSpPr/>
          <p:nvPr/>
        </p:nvSpPr>
        <p:spPr>
          <a:xfrm>
            <a:off x="8419800" y="-386975"/>
            <a:ext cx="1176900" cy="11652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8"/>
          <p:cNvSpPr txBox="1"/>
          <p:nvPr/>
        </p:nvSpPr>
        <p:spPr>
          <a:xfrm>
            <a:off x="2787450" y="4750700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K3s ingress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75" name="Google Shape;37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100" y="666302"/>
            <a:ext cx="3810900" cy="381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8"/>
          <p:cNvSpPr/>
          <p:nvPr/>
        </p:nvSpPr>
        <p:spPr>
          <a:xfrm>
            <a:off x="8955388" y="228182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omputer Science &amp; Mathematics Major For College: Mathematics by Slidesgo">
  <a:themeElements>
    <a:clrScheme name="Simple Light">
      <a:dk1>
        <a:srgbClr val="FFFFFF"/>
      </a:dk1>
      <a:lt1>
        <a:srgbClr val="F3F3F3"/>
      </a:lt1>
      <a:dk2>
        <a:srgbClr val="666666"/>
      </a:dk2>
      <a:lt2>
        <a:srgbClr val="D149CE"/>
      </a:lt2>
      <a:accent1>
        <a:srgbClr val="43309F"/>
      </a:accent1>
      <a:accent2>
        <a:srgbClr val="00000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